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66" r:id="rId7"/>
    <p:sldId id="267" r:id="rId8"/>
    <p:sldId id="268" r:id="rId9"/>
    <p:sldId id="287" r:id="rId10"/>
    <p:sldId id="269" r:id="rId11"/>
    <p:sldId id="288" r:id="rId12"/>
    <p:sldId id="270" r:id="rId13"/>
    <p:sldId id="289" r:id="rId14"/>
    <p:sldId id="271" r:id="rId15"/>
    <p:sldId id="272" r:id="rId16"/>
    <p:sldId id="273" r:id="rId17"/>
    <p:sldId id="290" r:id="rId18"/>
    <p:sldId id="274" r:id="rId19"/>
    <p:sldId id="291" r:id="rId20"/>
    <p:sldId id="275" r:id="rId21"/>
    <p:sldId id="276" r:id="rId22"/>
    <p:sldId id="277" r:id="rId23"/>
    <p:sldId id="278" r:id="rId24"/>
    <p:sldId id="279" r:id="rId25"/>
    <p:sldId id="280" r:id="rId26"/>
    <p:sldId id="281" r:id="rId27"/>
    <p:sldId id="282" r:id="rId28"/>
    <p:sldId id="283" r:id="rId29"/>
    <p:sldId id="292" r:id="rId30"/>
    <p:sldId id="284" r:id="rId31"/>
    <p:sldId id="293" r:id="rId32"/>
    <p:sldId id="285" r:id="rId33"/>
    <p:sldId id="286" r:id="rId34"/>
    <p:sldId id="258" r:id="rId35"/>
    <p:sldId id="25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9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359725"/>
            <a:ext cx="8229600" cy="6117275"/>
          </a:xfrm>
        </p:spPr>
        <p:txBody>
          <a:bodyPr>
            <a:normAutofit/>
          </a:bodyPr>
          <a:lstStyle/>
          <a:p>
            <a:pPr marL="0" indent="0" algn="ctr" rtl="1">
              <a:buNone/>
            </a:pPr>
            <a:r>
              <a:rPr lang="ar-IQ" sz="4400" b="1" dirty="0" smtClean="0">
                <a:solidFill>
                  <a:srgbClr val="2350CF"/>
                </a:solidFill>
                <a:cs typeface="+mj-cs"/>
              </a:rPr>
              <a:t>   </a:t>
            </a:r>
          </a:p>
          <a:p>
            <a:pPr marL="0" indent="0" algn="ctr" rtl="1">
              <a:buNone/>
            </a:pPr>
            <a:endParaRPr lang="ar-IQ" sz="4400" b="1" dirty="0" smtClean="0">
              <a:solidFill>
                <a:srgbClr val="2350CF"/>
              </a:solidFill>
              <a:cs typeface="+mj-cs"/>
            </a:endParaRPr>
          </a:p>
          <a:p>
            <a:pPr marL="0" indent="0" algn="ctr" rtl="1">
              <a:buNone/>
            </a:pPr>
            <a:r>
              <a:rPr lang="ar-IQ" sz="2800" b="1" dirty="0" smtClean="0">
                <a:solidFill>
                  <a:srgbClr val="2350CF"/>
                </a:solidFill>
                <a:cs typeface="+mj-cs"/>
              </a:rPr>
              <a:t>انتاج خضر/1</a:t>
            </a:r>
            <a:endParaRPr lang="ar-IQ" sz="2800" dirty="0">
              <a:cs typeface="+mj-cs"/>
            </a:endParaRPr>
          </a:p>
          <a:p>
            <a:pPr marL="0" indent="0" algn="ctr" rtl="1">
              <a:buNone/>
            </a:pPr>
            <a:r>
              <a:rPr lang="ar-IQ" sz="2800" dirty="0" smtClean="0">
                <a:cs typeface="+mj-cs"/>
              </a:rPr>
              <a:t>الاستاذ المساعد الدكتور نوال مهدي حمود</a:t>
            </a:r>
          </a:p>
          <a:p>
            <a:pPr marL="0" indent="0" algn="ctr" rtl="1">
              <a:buNone/>
            </a:pPr>
            <a:r>
              <a:rPr lang="ar-IQ" sz="2800" dirty="0">
                <a:solidFill>
                  <a:srgbClr val="FF0000"/>
                </a:solidFill>
                <a:cs typeface="+mj-cs"/>
              </a:rPr>
              <a:t>قسم البستنة وهندسة الحدائق</a:t>
            </a:r>
          </a:p>
          <a:p>
            <a:pPr marL="0" indent="0" algn="ctr" rtl="1">
              <a:buNone/>
            </a:pPr>
            <a:r>
              <a:rPr lang="ar-IQ" sz="2800" dirty="0" smtClean="0">
                <a:cs typeface="+mj-cs"/>
              </a:rPr>
              <a:t>كلية الزراعة/ </a:t>
            </a:r>
            <a:r>
              <a:rPr lang="ar-IQ" sz="2800" dirty="0" smtClean="0">
                <a:solidFill>
                  <a:srgbClr val="FF0000"/>
                </a:solidFill>
                <a:cs typeface="+mj-cs"/>
              </a:rPr>
              <a:t>جامعة البصرة</a:t>
            </a:r>
            <a:r>
              <a:rPr lang="ar-IQ" sz="2800" dirty="0" smtClean="0">
                <a:cs typeface="+mj-cs"/>
              </a:rPr>
              <a:t> </a:t>
            </a:r>
          </a:p>
          <a:p>
            <a:pPr marL="0" indent="0" algn="ctr" rtl="1">
              <a:buNone/>
            </a:pPr>
            <a:r>
              <a:rPr lang="ar-IQ" sz="2800" dirty="0" smtClean="0">
                <a:cs typeface="+mj-cs"/>
              </a:rPr>
              <a:t>البصرة – </a:t>
            </a:r>
            <a:r>
              <a:rPr lang="ar-IQ" sz="2800" dirty="0" smtClean="0">
                <a:solidFill>
                  <a:srgbClr val="FF0000"/>
                </a:solidFill>
                <a:cs typeface="+mj-cs"/>
              </a:rPr>
              <a:t>العراق</a:t>
            </a:r>
            <a:endParaRPr lang="en-US" sz="2800" dirty="0" smtClean="0">
              <a:solidFill>
                <a:srgbClr val="FF0000"/>
              </a:solidFill>
              <a:cs typeface="+mj-cs"/>
            </a:endParaRPr>
          </a:p>
          <a:p>
            <a:pPr marL="0" indent="0" algn="ctr" rtl="1">
              <a:buNone/>
            </a:pPr>
            <a:r>
              <a:rPr lang="en-US" sz="2800" dirty="0" smtClean="0">
                <a:solidFill>
                  <a:srgbClr val="FF0000"/>
                </a:solidFill>
                <a:cs typeface="+mj-cs"/>
              </a:rPr>
              <a:t>2022 </a:t>
            </a:r>
            <a:r>
              <a:rPr lang="en-US" sz="2800" dirty="0">
                <a:solidFill>
                  <a:srgbClr val="FF0000"/>
                </a:solidFill>
                <a:cs typeface="+mj-cs"/>
              </a:rPr>
              <a:t>– </a:t>
            </a:r>
            <a:r>
              <a:rPr lang="en-US" sz="2800" dirty="0" smtClean="0">
                <a:solidFill>
                  <a:srgbClr val="FF0000"/>
                </a:solidFill>
                <a:cs typeface="+mj-cs"/>
              </a:rPr>
              <a:t>2021 </a:t>
            </a:r>
            <a:endParaRPr lang="ar-IQ" sz="2800" dirty="0" smtClean="0">
              <a:solidFill>
                <a:srgbClr val="FF0000"/>
              </a:solidFill>
              <a:cs typeface="+mj-cs"/>
            </a:endParaRPr>
          </a:p>
          <a:p>
            <a:pPr marL="0" indent="0" algn="ctr" rtl="1">
              <a:buNone/>
            </a:pPr>
            <a:r>
              <a:rPr lang="ar-IQ" sz="2800">
                <a:solidFill>
                  <a:srgbClr val="FF0000"/>
                </a:solidFill>
              </a:rPr>
              <a:t>م5 الاحد 14/ 11/ </a:t>
            </a:r>
            <a:r>
              <a:rPr lang="ar-IQ" sz="2800" smtClean="0">
                <a:solidFill>
                  <a:srgbClr val="FF0000"/>
                </a:solidFill>
              </a:rPr>
              <a:t>2021</a:t>
            </a:r>
            <a:endParaRPr lang="ar-IQ" sz="2800" dirty="0" smtClean="0">
              <a:solidFill>
                <a:srgbClr val="FF0000"/>
              </a:solidFill>
              <a:cs typeface="+mj-cs"/>
            </a:endParaRPr>
          </a:p>
          <a:p>
            <a:pPr marL="0" indent="0" algn="ctr">
              <a:buNone/>
            </a:pPr>
            <a:r>
              <a:rPr lang="en-US" sz="2800" dirty="0">
                <a:cs typeface="+mj-cs"/>
              </a:rPr>
              <a:t>albayatyNawal@gmail.com</a:t>
            </a:r>
          </a:p>
          <a:p>
            <a:pPr marL="0" indent="0" algn="r" rtl="1">
              <a:buNone/>
            </a:pPr>
            <a:endParaRPr lang="en-US"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569777" y="589913"/>
            <a:ext cx="916623" cy="849312"/>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359725"/>
            <a:ext cx="1079500" cy="1079500"/>
          </a:xfrm>
          <a:prstGeom prst="rect">
            <a:avLst/>
          </a:prstGeom>
          <a:noFill/>
          <a:ln>
            <a:noFill/>
          </a:ln>
        </p:spPr>
      </p:pic>
    </p:spTree>
    <p:extLst>
      <p:ext uri="{BB962C8B-B14F-4D97-AF65-F5344CB8AC3E}">
        <p14:creationId xmlns:p14="http://schemas.microsoft.com/office/powerpoint/2010/main" val="86867177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a:bodyPr>
          <a:lstStyle/>
          <a:p>
            <a:r>
              <a:rPr lang="ar-IQ" sz="800" dirty="0" smtClean="0"/>
              <a:t>.</a:t>
            </a:r>
            <a:endParaRPr lang="en-US" sz="800" dirty="0"/>
          </a:p>
        </p:txBody>
      </p:sp>
      <p:sp>
        <p:nvSpPr>
          <p:cNvPr id="3" name="Content Placeholder 2"/>
          <p:cNvSpPr>
            <a:spLocks noGrp="1"/>
          </p:cNvSpPr>
          <p:nvPr>
            <p:ph idx="1"/>
          </p:nvPr>
        </p:nvSpPr>
        <p:spPr>
          <a:xfrm>
            <a:off x="304800" y="228600"/>
            <a:ext cx="8534400" cy="6400800"/>
          </a:xfrm>
        </p:spPr>
        <p:txBody>
          <a:bodyPr>
            <a:normAutofit/>
          </a:bodyPr>
          <a:lstStyle/>
          <a:p>
            <a:pPr algn="just" rtl="1">
              <a:buFont typeface="Wingdings" panose="05000000000000000000" pitchFamily="2" charset="2"/>
              <a:buChar char="Ø"/>
            </a:pPr>
            <a:r>
              <a:rPr lang="ar-IQ" sz="2400" b="1" dirty="0" smtClean="0">
                <a:solidFill>
                  <a:srgbClr val="C00000"/>
                </a:solidFill>
                <a:cs typeface="+mj-cs"/>
              </a:rPr>
              <a:t>التربة </a:t>
            </a:r>
            <a:r>
              <a:rPr lang="ar-IQ" sz="2400" b="1" dirty="0">
                <a:solidFill>
                  <a:srgbClr val="C00000"/>
                </a:solidFill>
                <a:cs typeface="+mj-cs"/>
              </a:rPr>
              <a:t>الملائمة للزراعة </a:t>
            </a:r>
          </a:p>
          <a:p>
            <a:pPr algn="just" rtl="1">
              <a:lnSpc>
                <a:spcPct val="150000"/>
              </a:lnSpc>
              <a:buFontTx/>
              <a:buChar char="-"/>
            </a:pPr>
            <a:r>
              <a:rPr lang="ar-IQ" sz="2400" dirty="0" smtClean="0">
                <a:ea typeface="Times New Roman"/>
                <a:cs typeface="+mj-cs"/>
              </a:rPr>
              <a:t>تزرع </a:t>
            </a:r>
            <a:r>
              <a:rPr lang="ar-IQ" sz="2400" dirty="0">
                <a:ea typeface="Times New Roman"/>
                <a:cs typeface="+mj-cs"/>
              </a:rPr>
              <a:t>نباتات اللهانة في ترب مختلفة للحصول على نمو </a:t>
            </a:r>
            <a:r>
              <a:rPr lang="ar-IQ" sz="2400" dirty="0" smtClean="0">
                <a:ea typeface="Times New Roman"/>
                <a:cs typeface="+mj-cs"/>
              </a:rPr>
              <a:t>جيد, </a:t>
            </a:r>
          </a:p>
          <a:p>
            <a:pPr algn="just" rtl="1">
              <a:lnSpc>
                <a:spcPct val="150000"/>
              </a:lnSpc>
              <a:buFontTx/>
              <a:buChar char="-"/>
            </a:pPr>
            <a:r>
              <a:rPr lang="ar-IQ" sz="2400" dirty="0" smtClean="0">
                <a:ea typeface="Times New Roman"/>
                <a:cs typeface="+mj-cs"/>
              </a:rPr>
              <a:t>وللحصول </a:t>
            </a:r>
            <a:r>
              <a:rPr lang="ar-IQ" sz="2400" dirty="0">
                <a:ea typeface="Times New Roman"/>
                <a:cs typeface="+mj-cs"/>
              </a:rPr>
              <a:t>على انتاج مبكر يفضل الزراعة في الترب الرملية او الرملية المزيجية </a:t>
            </a:r>
            <a:r>
              <a:rPr lang="en-US" sz="2400" dirty="0">
                <a:solidFill>
                  <a:schemeClr val="accent1">
                    <a:lumMod val="75000"/>
                  </a:schemeClr>
                </a:solidFill>
                <a:latin typeface="Times New Roman"/>
                <a:ea typeface="Times New Roman"/>
                <a:cs typeface="+mj-cs"/>
              </a:rPr>
              <a:t>(Sandy – Loam)</a:t>
            </a:r>
            <a:r>
              <a:rPr lang="ar-IQ" sz="2400" dirty="0">
                <a:latin typeface="Times New Roman"/>
                <a:ea typeface="Times New Roman"/>
                <a:cs typeface="+mj-cs"/>
              </a:rPr>
              <a:t> </a:t>
            </a:r>
            <a:endParaRPr lang="ar-IQ" sz="2400" dirty="0" smtClean="0">
              <a:latin typeface="Times New Roman"/>
              <a:ea typeface="Times New Roman"/>
              <a:cs typeface="+mj-cs"/>
            </a:endParaRPr>
          </a:p>
          <a:p>
            <a:pPr algn="just" rtl="1">
              <a:lnSpc>
                <a:spcPct val="150000"/>
              </a:lnSpc>
              <a:buFontTx/>
              <a:buChar char="-"/>
            </a:pPr>
            <a:r>
              <a:rPr lang="ar-IQ" sz="2400" dirty="0" smtClean="0">
                <a:latin typeface="Times New Roman"/>
                <a:ea typeface="Times New Roman"/>
                <a:cs typeface="+mj-cs"/>
              </a:rPr>
              <a:t>وتزرع </a:t>
            </a:r>
            <a:r>
              <a:rPr lang="ar-IQ" sz="2400" dirty="0">
                <a:latin typeface="Times New Roman"/>
                <a:ea typeface="Times New Roman"/>
                <a:cs typeface="+mj-cs"/>
              </a:rPr>
              <a:t>في الترب الطينية المزيجية </a:t>
            </a:r>
            <a:r>
              <a:rPr lang="en-US" sz="2400" dirty="0">
                <a:latin typeface="Times New Roman"/>
                <a:ea typeface="Times New Roman"/>
                <a:cs typeface="+mj-cs"/>
              </a:rPr>
              <a:t> </a:t>
            </a:r>
            <a:r>
              <a:rPr lang="en-US" sz="2400" dirty="0">
                <a:solidFill>
                  <a:schemeClr val="accent1">
                    <a:lumMod val="75000"/>
                  </a:schemeClr>
                </a:solidFill>
                <a:latin typeface="Times New Roman"/>
                <a:ea typeface="Times New Roman"/>
                <a:cs typeface="+mj-cs"/>
              </a:rPr>
              <a:t>(Clay Loams)</a:t>
            </a:r>
            <a:r>
              <a:rPr lang="ar-IQ" sz="2400" dirty="0">
                <a:latin typeface="Times New Roman"/>
                <a:ea typeface="Times New Roman"/>
                <a:cs typeface="+mj-cs"/>
              </a:rPr>
              <a:t>والترب السلتية</a:t>
            </a:r>
            <a:r>
              <a:rPr lang="en-US" sz="2400" dirty="0">
                <a:solidFill>
                  <a:schemeClr val="accent1">
                    <a:lumMod val="75000"/>
                  </a:schemeClr>
                </a:solidFill>
                <a:latin typeface="Times New Roman"/>
                <a:ea typeface="Times New Roman"/>
                <a:cs typeface="+mj-cs"/>
              </a:rPr>
              <a:t>(Silty  Soil) </a:t>
            </a:r>
            <a:r>
              <a:rPr lang="ar-IQ" sz="2400" dirty="0">
                <a:latin typeface="Times New Roman"/>
                <a:ea typeface="Times New Roman"/>
                <a:cs typeface="+mj-cs"/>
              </a:rPr>
              <a:t>للحصول على محصول عالي ومتأخر, </a:t>
            </a:r>
            <a:endParaRPr lang="ar-IQ" sz="2400" dirty="0" smtClean="0">
              <a:latin typeface="Times New Roman"/>
              <a:ea typeface="Times New Roman"/>
              <a:cs typeface="+mj-cs"/>
            </a:endParaRPr>
          </a:p>
          <a:p>
            <a:pPr algn="just" rtl="1">
              <a:lnSpc>
                <a:spcPct val="150000"/>
              </a:lnSpc>
              <a:buFontTx/>
              <a:buChar char="-"/>
            </a:pPr>
            <a:r>
              <a:rPr lang="ar-IQ" sz="2400" dirty="0" smtClean="0">
                <a:latin typeface="Times New Roman"/>
                <a:ea typeface="Times New Roman"/>
                <a:cs typeface="+mj-cs"/>
              </a:rPr>
              <a:t>اما </a:t>
            </a:r>
            <a:r>
              <a:rPr lang="ar-IQ" sz="2400" dirty="0">
                <a:latin typeface="Times New Roman"/>
                <a:ea typeface="Times New Roman"/>
                <a:cs typeface="+mj-cs"/>
              </a:rPr>
              <a:t>الترب العضوية من نوع </a:t>
            </a:r>
            <a:r>
              <a:rPr lang="en-US" sz="2400" dirty="0">
                <a:solidFill>
                  <a:schemeClr val="accent1">
                    <a:lumMod val="75000"/>
                  </a:schemeClr>
                </a:solidFill>
                <a:latin typeface="Times New Roman"/>
                <a:ea typeface="Times New Roman"/>
                <a:cs typeface="+mj-cs"/>
              </a:rPr>
              <a:t>(Muck Soil)</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فهي جيدة للانتاج المتأخر. </a:t>
            </a:r>
            <a:endParaRPr lang="ar-IQ" sz="2400" dirty="0" smtClean="0">
              <a:latin typeface="Times New Roman"/>
              <a:ea typeface="Times New Roman"/>
              <a:cs typeface="+mj-cs"/>
            </a:endParaRPr>
          </a:p>
          <a:p>
            <a:pPr algn="just" rtl="1">
              <a:lnSpc>
                <a:spcPct val="150000"/>
              </a:lnSpc>
              <a:buFontTx/>
              <a:buChar char="-"/>
            </a:pPr>
            <a:r>
              <a:rPr lang="ar-IQ" sz="2400" dirty="0" smtClean="0">
                <a:latin typeface="Times New Roman"/>
                <a:ea typeface="Times New Roman"/>
                <a:cs typeface="+mj-cs"/>
              </a:rPr>
              <a:t>ويجب </a:t>
            </a:r>
            <a:r>
              <a:rPr lang="ar-IQ" sz="2400" dirty="0">
                <a:latin typeface="Times New Roman"/>
                <a:ea typeface="Times New Roman"/>
                <a:cs typeface="+mj-cs"/>
              </a:rPr>
              <a:t>ان تكون تربة الزراعة خصبة جيدة الصرف وذات نسبة عالية من المواد العضوية وخالية من الاملاح . </a:t>
            </a:r>
            <a:endParaRPr lang="ar-IQ" sz="2400" dirty="0" smtClean="0">
              <a:latin typeface="Times New Roman"/>
              <a:ea typeface="Times New Roman"/>
              <a:cs typeface="+mj-cs"/>
            </a:endParaRPr>
          </a:p>
        </p:txBody>
      </p:sp>
    </p:spTree>
    <p:extLst>
      <p:ext uri="{BB962C8B-B14F-4D97-AF65-F5344CB8AC3E}">
        <p14:creationId xmlns:p14="http://schemas.microsoft.com/office/powerpoint/2010/main" val="365525497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a:bodyPr>
          <a:lstStyle/>
          <a:p>
            <a:r>
              <a:rPr lang="ar-IQ" sz="800" dirty="0" smtClean="0"/>
              <a:t>.</a:t>
            </a:r>
            <a:endParaRPr lang="en-US" sz="800" dirty="0"/>
          </a:p>
        </p:txBody>
      </p:sp>
      <p:sp>
        <p:nvSpPr>
          <p:cNvPr id="3" name="Content Placeholder 2"/>
          <p:cNvSpPr>
            <a:spLocks noGrp="1"/>
          </p:cNvSpPr>
          <p:nvPr>
            <p:ph idx="1"/>
          </p:nvPr>
        </p:nvSpPr>
        <p:spPr>
          <a:xfrm>
            <a:off x="304800" y="228600"/>
            <a:ext cx="8534400" cy="6400800"/>
          </a:xfrm>
        </p:spPr>
        <p:txBody>
          <a:bodyPr>
            <a:normAutofit/>
          </a:bodyPr>
          <a:lstStyle/>
          <a:p>
            <a:pPr algn="just" rtl="1">
              <a:buFont typeface="Wingdings" panose="05000000000000000000" pitchFamily="2" charset="2"/>
              <a:buChar char="Ø"/>
            </a:pPr>
            <a:r>
              <a:rPr lang="ar-IQ" sz="2400" b="1" dirty="0" smtClean="0">
                <a:solidFill>
                  <a:srgbClr val="C00000"/>
                </a:solidFill>
                <a:cs typeface="+mj-cs"/>
              </a:rPr>
              <a:t>التربة </a:t>
            </a:r>
            <a:r>
              <a:rPr lang="ar-IQ" sz="2400" b="1" dirty="0">
                <a:solidFill>
                  <a:srgbClr val="C00000"/>
                </a:solidFill>
                <a:cs typeface="+mj-cs"/>
              </a:rPr>
              <a:t>الملائمة للزراعة </a:t>
            </a:r>
          </a:p>
          <a:p>
            <a:pPr algn="just" rtl="1">
              <a:lnSpc>
                <a:spcPct val="150000"/>
              </a:lnSpc>
              <a:buFontTx/>
              <a:buChar char="-"/>
            </a:pPr>
            <a:r>
              <a:rPr lang="ar-IQ" sz="2400" dirty="0" smtClean="0">
                <a:latin typeface="Times New Roman"/>
                <a:ea typeface="Times New Roman"/>
                <a:cs typeface="+mj-cs"/>
              </a:rPr>
              <a:t>اما </a:t>
            </a:r>
            <a:r>
              <a:rPr lang="ar-IQ" sz="2400" dirty="0">
                <a:latin typeface="Times New Roman"/>
                <a:ea typeface="Times New Roman"/>
                <a:cs typeface="+mj-cs"/>
              </a:rPr>
              <a:t>تأثير الـ </a:t>
            </a:r>
            <a:r>
              <a:rPr lang="en-US" sz="2400" dirty="0">
                <a:latin typeface="Times New Roman"/>
                <a:ea typeface="Times New Roman"/>
                <a:cs typeface="+mj-cs"/>
              </a:rPr>
              <a:t>pH</a:t>
            </a:r>
            <a:r>
              <a:rPr lang="ar-IQ" sz="2400" dirty="0">
                <a:latin typeface="Times New Roman"/>
                <a:ea typeface="Times New Roman"/>
                <a:cs typeface="+mj-cs"/>
              </a:rPr>
              <a:t>  على النبات فان العديد من الدراسات تشير الى ان محصول اللهانة ينمو جيدا في الترب القليلة </a:t>
            </a:r>
            <a:r>
              <a:rPr lang="ar-IQ" sz="2400" dirty="0" smtClean="0">
                <a:latin typeface="Times New Roman"/>
                <a:ea typeface="Times New Roman"/>
                <a:cs typeface="+mj-cs"/>
              </a:rPr>
              <a:t>الحموضة، </a:t>
            </a:r>
          </a:p>
          <a:p>
            <a:pPr algn="just" rtl="1">
              <a:lnSpc>
                <a:spcPct val="150000"/>
              </a:lnSpc>
              <a:buFontTx/>
              <a:buChar char="-"/>
            </a:pPr>
            <a:r>
              <a:rPr lang="ar-IQ" sz="2400" dirty="0" smtClean="0">
                <a:latin typeface="Times New Roman"/>
                <a:ea typeface="Times New Roman"/>
                <a:cs typeface="+mj-cs"/>
              </a:rPr>
              <a:t>لان انخفاض </a:t>
            </a:r>
            <a:r>
              <a:rPr lang="ar-IQ" sz="2400" dirty="0">
                <a:latin typeface="Times New Roman"/>
                <a:ea typeface="Times New Roman"/>
                <a:cs typeface="+mj-cs"/>
              </a:rPr>
              <a:t>الحموضة </a:t>
            </a:r>
            <a:r>
              <a:rPr lang="ar-IQ" sz="2400" dirty="0" smtClean="0">
                <a:latin typeface="Times New Roman"/>
                <a:ea typeface="Times New Roman"/>
                <a:cs typeface="+mj-cs"/>
              </a:rPr>
              <a:t>(انخفاض </a:t>
            </a:r>
            <a:r>
              <a:rPr lang="ar-IQ" sz="2400" dirty="0">
                <a:latin typeface="Times New Roman"/>
                <a:ea typeface="Times New Roman"/>
                <a:cs typeface="+mj-cs"/>
              </a:rPr>
              <a:t>الـ </a:t>
            </a:r>
            <a:r>
              <a:rPr lang="en-US" sz="2400" dirty="0">
                <a:latin typeface="Times New Roman"/>
                <a:ea typeface="Times New Roman"/>
                <a:cs typeface="+mj-cs"/>
              </a:rPr>
              <a:t>pH </a:t>
            </a:r>
            <a:r>
              <a:rPr lang="ar-IQ" sz="2400" dirty="0">
                <a:latin typeface="Times New Roman"/>
                <a:ea typeface="Times New Roman"/>
                <a:cs typeface="+mj-cs"/>
              </a:rPr>
              <a:t>) الى 4.3 – 6 يؤدي الى زيادة الحاصل والسبب في ذلك يعود </a:t>
            </a:r>
            <a:r>
              <a:rPr lang="ar-IQ" sz="2400" dirty="0" smtClean="0">
                <a:latin typeface="Times New Roman"/>
                <a:ea typeface="Times New Roman"/>
                <a:cs typeface="+mj-cs"/>
              </a:rPr>
              <a:t>الى </a:t>
            </a:r>
            <a:r>
              <a:rPr lang="ar-IQ" sz="2400" dirty="0">
                <a:latin typeface="Times New Roman"/>
                <a:ea typeface="Times New Roman"/>
                <a:cs typeface="+mj-cs"/>
              </a:rPr>
              <a:t>جاهزية عنصر الفسفور في </a:t>
            </a:r>
            <a:r>
              <a:rPr lang="ar-IQ" sz="2400" dirty="0" smtClean="0">
                <a:latin typeface="Times New Roman"/>
                <a:ea typeface="Times New Roman"/>
                <a:cs typeface="+mj-cs"/>
              </a:rPr>
              <a:t>التربة،</a:t>
            </a:r>
          </a:p>
          <a:p>
            <a:pPr algn="just" rtl="1">
              <a:lnSpc>
                <a:spcPct val="150000"/>
              </a:lnSpc>
              <a:buFontTx/>
              <a:buChar char="-"/>
            </a:pPr>
            <a:r>
              <a:rPr lang="ar-IQ" sz="2400" dirty="0" smtClean="0">
                <a:latin typeface="Times New Roman"/>
                <a:ea typeface="Times New Roman"/>
                <a:cs typeface="+mj-cs"/>
              </a:rPr>
              <a:t> </a:t>
            </a:r>
            <a:r>
              <a:rPr lang="ar-IQ" sz="2400" dirty="0">
                <a:latin typeface="Times New Roman"/>
                <a:ea typeface="Times New Roman"/>
                <a:cs typeface="+mj-cs"/>
              </a:rPr>
              <a:t>لان الفسفور يكون متوفرا كثيرا عندما تكون حموضة التربة بين 5.5 – 6.5 فيمتص النبات كمية اكبر وبالتالي يزيد الانتاج</a:t>
            </a:r>
            <a:r>
              <a:rPr lang="ar-IQ" sz="2400" dirty="0" smtClean="0">
                <a:latin typeface="Times New Roman"/>
                <a:ea typeface="Times New Roman"/>
                <a:cs typeface="+mj-cs"/>
              </a:rPr>
              <a:t>.</a:t>
            </a:r>
          </a:p>
          <a:p>
            <a:pPr algn="just" rtl="1">
              <a:lnSpc>
                <a:spcPct val="150000"/>
              </a:lnSpc>
              <a:buFontTx/>
              <a:buChar char="-"/>
            </a:pPr>
            <a:r>
              <a:rPr lang="ar-IQ" sz="2400" dirty="0" smtClean="0">
                <a:latin typeface="Times New Roman"/>
                <a:ea typeface="Times New Roman"/>
                <a:cs typeface="+mj-cs"/>
              </a:rPr>
              <a:t>تنتشر </a:t>
            </a:r>
            <a:r>
              <a:rPr lang="ar-IQ" sz="2400" dirty="0">
                <a:latin typeface="Times New Roman"/>
                <a:ea typeface="Times New Roman"/>
                <a:cs typeface="+mj-cs"/>
              </a:rPr>
              <a:t>الامراض وخاصة مرض تدرن الجذور </a:t>
            </a:r>
            <a:r>
              <a:rPr lang="en-US" sz="2400" dirty="0">
                <a:solidFill>
                  <a:schemeClr val="accent1">
                    <a:lumMod val="75000"/>
                  </a:schemeClr>
                </a:solidFill>
                <a:latin typeface="Times New Roman"/>
                <a:ea typeface="Times New Roman"/>
                <a:cs typeface="+mj-cs"/>
              </a:rPr>
              <a:t>Club Root</a:t>
            </a:r>
            <a:r>
              <a:rPr lang="ar-IQ" sz="2400" dirty="0">
                <a:solidFill>
                  <a:schemeClr val="accent1">
                    <a:lumMod val="75000"/>
                  </a:schemeClr>
                </a:solidFill>
                <a:latin typeface="Times New Roman"/>
                <a:ea typeface="Times New Roman"/>
                <a:cs typeface="+mj-cs"/>
              </a:rPr>
              <a:t> </a:t>
            </a:r>
            <a:r>
              <a:rPr lang="ar-IQ" sz="2400" dirty="0" smtClean="0">
                <a:latin typeface="Times New Roman"/>
                <a:ea typeface="Times New Roman"/>
                <a:cs typeface="+mj-cs"/>
              </a:rPr>
              <a:t>في </a:t>
            </a:r>
            <a:r>
              <a:rPr lang="ar-IQ" sz="2400" dirty="0">
                <a:latin typeface="Times New Roman"/>
                <a:ea typeface="Times New Roman"/>
                <a:cs typeface="+mj-cs"/>
              </a:rPr>
              <a:t>الاراضي الحامضية ويعالج باضافة اوكسيد الكالسيوم اواللايم </a:t>
            </a:r>
            <a:r>
              <a:rPr lang="ar-IQ" sz="2400" dirty="0">
                <a:solidFill>
                  <a:schemeClr val="accent1">
                    <a:lumMod val="75000"/>
                  </a:schemeClr>
                </a:solidFill>
                <a:latin typeface="Times New Roman"/>
                <a:ea typeface="Times New Roman"/>
                <a:cs typeface="+mj-cs"/>
              </a:rPr>
              <a:t>(</a:t>
            </a:r>
            <a:r>
              <a:rPr lang="en-US" sz="2400" dirty="0">
                <a:solidFill>
                  <a:schemeClr val="accent1">
                    <a:lumMod val="75000"/>
                  </a:schemeClr>
                </a:solidFill>
                <a:latin typeface="Times New Roman"/>
                <a:ea typeface="Times New Roman"/>
                <a:cs typeface="+mj-cs"/>
              </a:rPr>
              <a:t>Lime or Cao </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او هيدروكسيد الكالسيوم </a:t>
            </a:r>
            <a:r>
              <a:rPr lang="ar-IQ" sz="2400" dirty="0">
                <a:solidFill>
                  <a:schemeClr val="accent1">
                    <a:lumMod val="75000"/>
                  </a:schemeClr>
                </a:solidFill>
                <a:latin typeface="Times New Roman"/>
                <a:ea typeface="Times New Roman"/>
                <a:cs typeface="+mj-cs"/>
              </a:rPr>
              <a:t>(</a:t>
            </a:r>
            <a:r>
              <a:rPr lang="ar-IQ" sz="2400" dirty="0">
                <a:latin typeface="Times New Roman"/>
                <a:ea typeface="Times New Roman"/>
                <a:cs typeface="+mj-cs"/>
              </a:rPr>
              <a:t> </a:t>
            </a:r>
            <a:r>
              <a:rPr lang="en-US" sz="2400" dirty="0">
                <a:solidFill>
                  <a:schemeClr val="accent1">
                    <a:lumMod val="75000"/>
                  </a:schemeClr>
                </a:solidFill>
                <a:latin typeface="Times New Roman"/>
                <a:ea typeface="Times New Roman"/>
                <a:cs typeface="+mj-cs"/>
              </a:rPr>
              <a:t>Hydrated lime or Ca(OH)</a:t>
            </a:r>
            <a:r>
              <a:rPr lang="en-US" sz="2400" baseline="-25000" dirty="0">
                <a:solidFill>
                  <a:schemeClr val="accent1">
                    <a:lumMod val="75000"/>
                  </a:schemeClr>
                </a:solidFill>
                <a:latin typeface="Times New Roman"/>
                <a:ea typeface="Times New Roman"/>
                <a:cs typeface="+mj-cs"/>
              </a:rPr>
              <a:t>2</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الى التربة.</a:t>
            </a:r>
            <a:r>
              <a:rPr lang="ar-IQ" sz="2400" dirty="0" smtClean="0">
                <a:cs typeface="+mj-cs"/>
              </a:rPr>
              <a:t>  .................. يتبع    </a:t>
            </a:r>
            <a:endParaRPr lang="en-US" sz="2400" dirty="0">
              <a:cs typeface="+mj-cs"/>
            </a:endParaRPr>
          </a:p>
        </p:txBody>
      </p:sp>
    </p:spTree>
    <p:extLst>
      <p:ext uri="{BB962C8B-B14F-4D97-AF65-F5344CB8AC3E}">
        <p14:creationId xmlns:p14="http://schemas.microsoft.com/office/powerpoint/2010/main" val="294141485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algn="just" rtl="1">
              <a:lnSpc>
                <a:spcPct val="150000"/>
              </a:lnSpc>
              <a:buFont typeface="Wingdings" panose="05000000000000000000" pitchFamily="2" charset="2"/>
              <a:buChar char="Ø"/>
            </a:pPr>
            <a:r>
              <a:rPr lang="ar-IQ" sz="2400" b="1" dirty="0" smtClean="0">
                <a:solidFill>
                  <a:srgbClr val="C00000"/>
                </a:solidFill>
                <a:cs typeface="+mj-cs"/>
              </a:rPr>
              <a:t>كمية </a:t>
            </a:r>
            <a:r>
              <a:rPr lang="ar-IQ" sz="2400" b="1" dirty="0">
                <a:solidFill>
                  <a:srgbClr val="C00000"/>
                </a:solidFill>
                <a:cs typeface="+mj-cs"/>
              </a:rPr>
              <a:t>التقاوي   </a:t>
            </a:r>
          </a:p>
          <a:p>
            <a:pPr algn="just" rtl="1">
              <a:lnSpc>
                <a:spcPct val="150000"/>
              </a:lnSpc>
              <a:buFontTx/>
              <a:buChar char="-"/>
            </a:pPr>
            <a:r>
              <a:rPr lang="ar-IQ" sz="2400" dirty="0" smtClean="0">
                <a:cs typeface="+mj-cs"/>
              </a:rPr>
              <a:t>يجب </a:t>
            </a:r>
            <a:r>
              <a:rPr lang="ar-IQ" sz="2400" dirty="0">
                <a:cs typeface="+mj-cs"/>
              </a:rPr>
              <a:t>ان تكون البذور بالدرجة الرئيسة مأخوذة من </a:t>
            </a:r>
            <a:endParaRPr lang="ar-IQ" sz="2400" dirty="0" smtClean="0">
              <a:cs typeface="+mj-cs"/>
            </a:endParaRPr>
          </a:p>
          <a:p>
            <a:pPr algn="just" rtl="1">
              <a:lnSpc>
                <a:spcPct val="150000"/>
              </a:lnSpc>
              <a:buFontTx/>
              <a:buChar char="-"/>
            </a:pPr>
            <a:r>
              <a:rPr lang="ar-IQ" sz="2400" dirty="0" smtClean="0">
                <a:cs typeface="+mj-cs"/>
              </a:rPr>
              <a:t>مصدر </a:t>
            </a:r>
            <a:r>
              <a:rPr lang="ar-IQ" sz="2400" dirty="0">
                <a:cs typeface="+mj-cs"/>
              </a:rPr>
              <a:t>مضمون </a:t>
            </a:r>
            <a:endParaRPr lang="ar-IQ" sz="2400" dirty="0" smtClean="0">
              <a:cs typeface="+mj-cs"/>
            </a:endParaRPr>
          </a:p>
          <a:p>
            <a:pPr algn="just" rtl="1">
              <a:lnSpc>
                <a:spcPct val="150000"/>
              </a:lnSpc>
              <a:buFontTx/>
              <a:buChar char="-"/>
            </a:pPr>
            <a:r>
              <a:rPr lang="ar-IQ" sz="2400" dirty="0" smtClean="0">
                <a:cs typeface="+mj-cs"/>
              </a:rPr>
              <a:t>وذات </a:t>
            </a:r>
            <a:r>
              <a:rPr lang="ar-IQ" sz="2400" dirty="0">
                <a:cs typeface="+mj-cs"/>
              </a:rPr>
              <a:t>نسبة انبات عالية </a:t>
            </a:r>
            <a:endParaRPr lang="ar-IQ" sz="2400" dirty="0" smtClean="0">
              <a:cs typeface="+mj-cs"/>
            </a:endParaRPr>
          </a:p>
          <a:p>
            <a:pPr algn="just" rtl="1">
              <a:lnSpc>
                <a:spcPct val="150000"/>
              </a:lnSpc>
              <a:buFontTx/>
              <a:buChar char="-"/>
            </a:pPr>
            <a:r>
              <a:rPr lang="ar-IQ" sz="2400" dirty="0" smtClean="0">
                <a:cs typeface="+mj-cs"/>
              </a:rPr>
              <a:t>وخالية </a:t>
            </a:r>
            <a:r>
              <a:rPr lang="ar-IQ" sz="2400" dirty="0">
                <a:cs typeface="+mj-cs"/>
              </a:rPr>
              <a:t>من الشوائب او الاصابة بأي مرض او حشرة اثناء الانتاج او الخزن مما يساعد على الانتاج </a:t>
            </a:r>
            <a:r>
              <a:rPr lang="ar-IQ" sz="2400" dirty="0" smtClean="0">
                <a:cs typeface="+mj-cs"/>
              </a:rPr>
              <a:t>الجيد. </a:t>
            </a:r>
          </a:p>
          <a:p>
            <a:pPr algn="just" rtl="1">
              <a:lnSpc>
                <a:spcPct val="150000"/>
              </a:lnSpc>
              <a:buFontTx/>
              <a:buChar char="-"/>
            </a:pPr>
            <a:r>
              <a:rPr lang="ar-IQ" sz="2400" dirty="0" smtClean="0">
                <a:cs typeface="+mj-cs"/>
              </a:rPr>
              <a:t>يحتاج </a:t>
            </a:r>
            <a:r>
              <a:rPr lang="ar-IQ" sz="2400" dirty="0">
                <a:cs typeface="+mj-cs"/>
              </a:rPr>
              <a:t>الدونم 200 – 300 غم من البذور تنتج حوالي 5 – 8 الآف شتلة . </a:t>
            </a:r>
            <a:r>
              <a:rPr lang="ar-IQ" sz="2400" dirty="0" smtClean="0">
                <a:cs typeface="+mj-cs"/>
              </a:rPr>
              <a:t>.... يتبع </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155391547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lnSpcReduction="10000"/>
          </a:bodyPr>
          <a:lstStyle/>
          <a:p>
            <a:pPr algn="just" rtl="1">
              <a:buFont typeface="Wingdings" panose="05000000000000000000" pitchFamily="2" charset="2"/>
              <a:buChar char="Ø"/>
            </a:pPr>
            <a:r>
              <a:rPr lang="ar-IQ" sz="2400" b="1" dirty="0" smtClean="0">
                <a:solidFill>
                  <a:srgbClr val="C00000"/>
                </a:solidFill>
                <a:cs typeface="+mj-cs"/>
              </a:rPr>
              <a:t>زراعة </a:t>
            </a:r>
            <a:r>
              <a:rPr lang="ar-IQ" sz="2400" b="1" dirty="0">
                <a:solidFill>
                  <a:srgbClr val="C00000"/>
                </a:solidFill>
                <a:cs typeface="+mj-cs"/>
              </a:rPr>
              <a:t>البذور في المشتل </a:t>
            </a:r>
          </a:p>
          <a:p>
            <a:pPr algn="just" rtl="1">
              <a:lnSpc>
                <a:spcPct val="150000"/>
              </a:lnSpc>
              <a:buFontTx/>
              <a:buChar char="-"/>
            </a:pPr>
            <a:r>
              <a:rPr lang="ar-IQ" sz="2400" dirty="0" smtClean="0">
                <a:cs typeface="+mj-cs"/>
              </a:rPr>
              <a:t>يفضل </a:t>
            </a:r>
            <a:r>
              <a:rPr lang="ar-IQ" sz="2400" dirty="0">
                <a:cs typeface="+mj-cs"/>
              </a:rPr>
              <a:t>ان تكون ارض المشتل خفيفة وخالية من الادغال </a:t>
            </a:r>
            <a:r>
              <a:rPr lang="ar-IQ" sz="2400" dirty="0" smtClean="0">
                <a:cs typeface="+mj-cs"/>
              </a:rPr>
              <a:t>والحشرات.</a:t>
            </a:r>
          </a:p>
          <a:p>
            <a:pPr algn="just" rtl="1">
              <a:lnSpc>
                <a:spcPct val="150000"/>
              </a:lnSpc>
              <a:buFontTx/>
              <a:buChar char="-"/>
            </a:pPr>
            <a:r>
              <a:rPr lang="ar-IQ" sz="2400" dirty="0" smtClean="0">
                <a:cs typeface="+mj-cs"/>
              </a:rPr>
              <a:t> </a:t>
            </a:r>
            <a:r>
              <a:rPr lang="ar-IQ" sz="2400" dirty="0">
                <a:cs typeface="+mj-cs"/>
              </a:rPr>
              <a:t>ويجب ان تحرث التربة جيدا وتنعم وتعمل فيها احواض بمساحة 1 × 2 </a:t>
            </a:r>
            <a:r>
              <a:rPr lang="ar-IQ" sz="2400" dirty="0" smtClean="0">
                <a:cs typeface="+mj-cs"/>
              </a:rPr>
              <a:t>م2</a:t>
            </a:r>
          </a:p>
          <a:p>
            <a:pPr algn="just" rtl="1">
              <a:lnSpc>
                <a:spcPct val="150000"/>
              </a:lnSpc>
              <a:buFontTx/>
              <a:buChar char="-"/>
            </a:pPr>
            <a:r>
              <a:rPr lang="ar-IQ" sz="2400" dirty="0" smtClean="0">
                <a:cs typeface="+mj-cs"/>
              </a:rPr>
              <a:t>تزرع </a:t>
            </a:r>
            <a:r>
              <a:rPr lang="ar-IQ" sz="2400" dirty="0">
                <a:cs typeface="+mj-cs"/>
              </a:rPr>
              <a:t>البذور داخل الاحواض على هيئة خطوط أبعادها 20 سم او نثرا ثم تغطى بالرمل والزميج وتسقى بصورة </a:t>
            </a:r>
            <a:r>
              <a:rPr lang="ar-IQ" sz="2400" dirty="0" smtClean="0">
                <a:cs typeface="+mj-cs"/>
              </a:rPr>
              <a:t>جيدة. </a:t>
            </a:r>
          </a:p>
          <a:p>
            <a:pPr algn="just" rtl="1">
              <a:lnSpc>
                <a:spcPct val="150000"/>
              </a:lnSpc>
              <a:buFontTx/>
              <a:buChar char="-"/>
            </a:pPr>
            <a:r>
              <a:rPr lang="ar-IQ" sz="2400" dirty="0" smtClean="0">
                <a:cs typeface="+mj-cs"/>
              </a:rPr>
              <a:t>او </a:t>
            </a:r>
            <a:r>
              <a:rPr lang="ar-IQ" sz="2400" dirty="0">
                <a:cs typeface="+mj-cs"/>
              </a:rPr>
              <a:t>تزرع في صناديق خشبية خاصة لهذا الغرض ابعادها 30 × 60 سم ويوضع فيها الرمل والسماد الحيواني </a:t>
            </a:r>
            <a:r>
              <a:rPr lang="ar-IQ" sz="2400" dirty="0" smtClean="0">
                <a:cs typeface="+mj-cs"/>
              </a:rPr>
              <a:t>2 زميج</a:t>
            </a:r>
            <a:r>
              <a:rPr lang="ar-IQ" sz="2400" dirty="0">
                <a:cs typeface="+mj-cs"/>
              </a:rPr>
              <a:t>: 1 سماد حيواني متحلل او تستعمل تربة مزيجية مع السماد الحيواني او تربة مزيجية مع مادة البيت موس </a:t>
            </a:r>
            <a:r>
              <a:rPr lang="en-US" sz="2400" dirty="0" smtClean="0">
                <a:solidFill>
                  <a:schemeClr val="accent1">
                    <a:lumMod val="75000"/>
                  </a:schemeClr>
                </a:solidFill>
                <a:cs typeface="+mj-cs"/>
              </a:rPr>
              <a:t>(Peat Moss)</a:t>
            </a:r>
            <a:r>
              <a:rPr lang="ar-IQ" sz="2400" dirty="0" smtClean="0">
                <a:cs typeface="+mj-cs"/>
              </a:rPr>
              <a:t>بنفس </a:t>
            </a:r>
            <a:r>
              <a:rPr lang="ar-IQ" sz="2400" dirty="0">
                <a:cs typeface="+mj-cs"/>
              </a:rPr>
              <a:t>النسبة السابقة</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او تنتج الشتلات في اقراص </a:t>
            </a:r>
            <a:r>
              <a:rPr lang="en-US" sz="2400" dirty="0">
                <a:cs typeface="+mj-cs"/>
              </a:rPr>
              <a:t>Jiffy – 7  </a:t>
            </a:r>
            <a:r>
              <a:rPr lang="ar-IQ" sz="2400" dirty="0" smtClean="0">
                <a:cs typeface="+mj-cs"/>
              </a:rPr>
              <a:t> وبعد </a:t>
            </a:r>
            <a:r>
              <a:rPr lang="ar-IQ" sz="2400" dirty="0">
                <a:cs typeface="+mj-cs"/>
              </a:rPr>
              <a:t>ذلك تزرع مباشرة في </a:t>
            </a:r>
            <a:r>
              <a:rPr lang="ar-IQ" sz="2400" dirty="0" smtClean="0">
                <a:cs typeface="+mj-cs"/>
              </a:rPr>
              <a:t>الحقل</a:t>
            </a:r>
          </a:p>
          <a:p>
            <a:pPr algn="just" rtl="1">
              <a:lnSpc>
                <a:spcPct val="150000"/>
              </a:lnSpc>
              <a:buFontTx/>
              <a:buChar char="-"/>
            </a:pPr>
            <a:r>
              <a:rPr lang="ar-IQ" sz="2400" dirty="0" smtClean="0">
                <a:cs typeface="+mj-cs"/>
              </a:rPr>
              <a:t> </a:t>
            </a:r>
            <a:r>
              <a:rPr lang="ar-IQ" sz="2400" dirty="0">
                <a:cs typeface="+mj-cs"/>
              </a:rPr>
              <a:t>أو تنتج في أطباق فلينية وهو الشائع في الوقت الحاضر</a:t>
            </a:r>
            <a:r>
              <a:rPr lang="ar-IQ" sz="2400" dirty="0" smtClean="0">
                <a:cs typeface="+mj-cs"/>
              </a:rPr>
              <a:t>............. يتبع</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196451777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92500" lnSpcReduction="20000"/>
          </a:bodyPr>
          <a:lstStyle/>
          <a:p>
            <a:pPr marL="0" indent="0" algn="just" rtl="1">
              <a:buNone/>
            </a:pPr>
            <a:endParaRPr lang="ar-IQ" sz="2400" b="1" dirty="0" smtClean="0">
              <a:solidFill>
                <a:srgbClr val="C00000"/>
              </a:solidFill>
              <a:cs typeface="+mj-cs"/>
            </a:endParaRPr>
          </a:p>
          <a:p>
            <a:pPr marL="0" indent="0" algn="just" rtl="1">
              <a:buNone/>
            </a:pPr>
            <a:endParaRPr lang="ar-IQ" sz="2400" b="1" dirty="0">
              <a:solidFill>
                <a:srgbClr val="C00000"/>
              </a:solidFill>
              <a:cs typeface="+mj-cs"/>
            </a:endParaRPr>
          </a:p>
          <a:p>
            <a:pPr algn="just" rtl="1">
              <a:buFont typeface="Wingdings" panose="05000000000000000000" pitchFamily="2" charset="2"/>
              <a:buChar char="Ø"/>
            </a:pPr>
            <a:r>
              <a:rPr lang="ar-IQ" sz="2400" b="1" dirty="0" smtClean="0">
                <a:solidFill>
                  <a:srgbClr val="C00000"/>
                </a:solidFill>
                <a:cs typeface="+mj-cs"/>
              </a:rPr>
              <a:t>طرق </a:t>
            </a:r>
            <a:r>
              <a:rPr lang="ar-IQ" sz="2400" b="1" dirty="0">
                <a:solidFill>
                  <a:srgbClr val="C00000"/>
                </a:solidFill>
                <a:cs typeface="+mj-cs"/>
              </a:rPr>
              <a:t>الزراعة في الحقل </a:t>
            </a:r>
          </a:p>
          <a:p>
            <a:pPr algn="just" rtl="1">
              <a:lnSpc>
                <a:spcPct val="120000"/>
              </a:lnSpc>
              <a:buFontTx/>
              <a:buChar char="-"/>
            </a:pPr>
            <a:r>
              <a:rPr lang="ar-IQ" sz="2600" dirty="0" smtClean="0">
                <a:cs typeface="+mj-cs"/>
              </a:rPr>
              <a:t>يجب </a:t>
            </a:r>
            <a:r>
              <a:rPr lang="ar-IQ" sz="2600" dirty="0">
                <a:cs typeface="+mj-cs"/>
              </a:rPr>
              <a:t>حراثة ارض الحقل جيدا واضافة السماد الحيواني المتحلل اليها وتنعيمها وتقسيمها الى مروز المسافة بينها 70 – 80 </a:t>
            </a:r>
            <a:r>
              <a:rPr lang="ar-IQ" sz="2600" dirty="0" smtClean="0">
                <a:cs typeface="+mj-cs"/>
              </a:rPr>
              <a:t>سم.</a:t>
            </a:r>
          </a:p>
          <a:p>
            <a:pPr algn="just" rtl="1">
              <a:lnSpc>
                <a:spcPct val="120000"/>
              </a:lnSpc>
              <a:buFontTx/>
              <a:buChar char="-"/>
            </a:pPr>
            <a:r>
              <a:rPr lang="ar-IQ" sz="2600" dirty="0" smtClean="0">
                <a:cs typeface="+mj-cs"/>
              </a:rPr>
              <a:t> </a:t>
            </a:r>
            <a:r>
              <a:rPr lang="ar-IQ" sz="2600" dirty="0">
                <a:cs typeface="+mj-cs"/>
              </a:rPr>
              <a:t>تغرس الشتلات بجذورها مع جزء الساق وتسقى بعد الزراعة مباشرة وتزرع على الجهة الجنوبية المقابلة للشمس وعلى مسافة 40 – 50 سم بين </a:t>
            </a:r>
            <a:r>
              <a:rPr lang="ar-IQ" sz="2600" dirty="0" smtClean="0">
                <a:cs typeface="+mj-cs"/>
              </a:rPr>
              <a:t>النباتات.</a:t>
            </a:r>
          </a:p>
          <a:p>
            <a:pPr algn="just" rtl="1">
              <a:lnSpc>
                <a:spcPct val="120000"/>
              </a:lnSpc>
              <a:buFontTx/>
              <a:buChar char="-"/>
            </a:pPr>
            <a:r>
              <a:rPr lang="ar-IQ" sz="2600" dirty="0" smtClean="0">
                <a:cs typeface="+mj-cs"/>
              </a:rPr>
              <a:t>تزرع </a:t>
            </a:r>
            <a:r>
              <a:rPr lang="ar-IQ" sz="2600" dirty="0">
                <a:cs typeface="+mj-cs"/>
              </a:rPr>
              <a:t>الشتلات في الثلث العلوي من المرز ويفضل ان يسقى الحقل قبل الزراعة لتحديد مستوى الماء, </a:t>
            </a:r>
            <a:endParaRPr lang="ar-IQ" sz="2600" dirty="0" smtClean="0">
              <a:cs typeface="+mj-cs"/>
            </a:endParaRPr>
          </a:p>
          <a:p>
            <a:pPr algn="just" rtl="1">
              <a:lnSpc>
                <a:spcPct val="120000"/>
              </a:lnSpc>
              <a:buFontTx/>
              <a:buChar char="-"/>
            </a:pPr>
            <a:r>
              <a:rPr lang="ar-IQ" sz="2600" dirty="0" smtClean="0">
                <a:cs typeface="+mj-cs"/>
              </a:rPr>
              <a:t>ويفضل </a:t>
            </a:r>
            <a:r>
              <a:rPr lang="ar-IQ" sz="2600" dirty="0">
                <a:cs typeface="+mj-cs"/>
              </a:rPr>
              <a:t>تامين كمية من النباتات لكي تستعمل في الترقيع في حالة فشل بعض النباتات الموجودة في </a:t>
            </a:r>
            <a:r>
              <a:rPr lang="ar-IQ" sz="2600" dirty="0" smtClean="0">
                <a:cs typeface="+mj-cs"/>
              </a:rPr>
              <a:t>الحقل. </a:t>
            </a:r>
          </a:p>
          <a:p>
            <a:pPr algn="just" rtl="1">
              <a:lnSpc>
                <a:spcPct val="120000"/>
              </a:lnSpc>
              <a:buFontTx/>
              <a:buChar char="-"/>
            </a:pPr>
            <a:r>
              <a:rPr lang="ar-IQ" sz="2600" dirty="0" smtClean="0">
                <a:cs typeface="+mj-cs"/>
              </a:rPr>
              <a:t>في </a:t>
            </a:r>
            <a:r>
              <a:rPr lang="ar-IQ" sz="2600" dirty="0">
                <a:cs typeface="+mj-cs"/>
              </a:rPr>
              <a:t>بعض دول العالم تزرع اللهانة بمساحات واسعة لغرض الانتاج </a:t>
            </a:r>
            <a:r>
              <a:rPr lang="ar-IQ" sz="2600" dirty="0" smtClean="0">
                <a:cs typeface="+mj-cs"/>
              </a:rPr>
              <a:t>التجاري وتستعمل </a:t>
            </a:r>
            <a:r>
              <a:rPr lang="ar-IQ" sz="2600" dirty="0">
                <a:cs typeface="+mj-cs"/>
              </a:rPr>
              <a:t>مكائن خاصة لزراعة البذور مباشرة </a:t>
            </a:r>
            <a:r>
              <a:rPr lang="ar-IQ" sz="2600" dirty="0" smtClean="0">
                <a:cs typeface="+mj-cs"/>
              </a:rPr>
              <a:t>بالحقل</a:t>
            </a:r>
          </a:p>
          <a:p>
            <a:pPr algn="just" rtl="1">
              <a:lnSpc>
                <a:spcPct val="120000"/>
              </a:lnSpc>
              <a:buFontTx/>
              <a:buChar char="-"/>
            </a:pPr>
            <a:r>
              <a:rPr lang="ar-IQ" sz="2600" dirty="0" smtClean="0">
                <a:cs typeface="+mj-cs"/>
              </a:rPr>
              <a:t> </a:t>
            </a:r>
            <a:r>
              <a:rPr lang="ar-IQ" sz="2600" dirty="0">
                <a:cs typeface="+mj-cs"/>
              </a:rPr>
              <a:t>وفي هذه الحالة يجب ان تغلف البذور ببعض المواد العضوية واللاصقة لتصبح بشكل كرة صغيرة الحجم </a:t>
            </a:r>
            <a:r>
              <a:rPr lang="en-US" sz="2600" dirty="0">
                <a:solidFill>
                  <a:schemeClr val="accent1">
                    <a:lumMod val="75000"/>
                  </a:schemeClr>
                </a:solidFill>
                <a:cs typeface="+mj-cs"/>
              </a:rPr>
              <a:t>Pelleted </a:t>
            </a:r>
            <a:r>
              <a:rPr lang="en-US" sz="2600" dirty="0" smtClean="0">
                <a:solidFill>
                  <a:schemeClr val="accent1">
                    <a:lumMod val="75000"/>
                  </a:schemeClr>
                </a:solidFill>
                <a:cs typeface="+mj-cs"/>
              </a:rPr>
              <a:t>Seed)</a:t>
            </a:r>
            <a:r>
              <a:rPr lang="ar-IQ" sz="2600" dirty="0" smtClean="0">
                <a:solidFill>
                  <a:schemeClr val="accent1">
                    <a:lumMod val="75000"/>
                  </a:schemeClr>
                </a:solidFill>
                <a:cs typeface="+mj-cs"/>
              </a:rPr>
              <a:t>) </a:t>
            </a:r>
            <a:r>
              <a:rPr lang="ar-IQ" sz="2600" dirty="0" smtClean="0">
                <a:cs typeface="+mj-cs"/>
              </a:rPr>
              <a:t>لكي </a:t>
            </a:r>
            <a:r>
              <a:rPr lang="ar-IQ" sz="2600" dirty="0">
                <a:cs typeface="+mj-cs"/>
              </a:rPr>
              <a:t>تسهل عملية  الزراعة بالمكائن. </a:t>
            </a:r>
            <a:r>
              <a:rPr lang="ar-IQ" sz="2600" dirty="0" smtClean="0">
                <a:cs typeface="+mj-cs"/>
              </a:rPr>
              <a:t>........................... يتبع</a:t>
            </a:r>
            <a:endParaRPr lang="ar-IQ" sz="26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52976109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152400"/>
            <a:ext cx="8610600" cy="6477000"/>
          </a:xfrm>
        </p:spPr>
        <p:txBody>
          <a:bodyPr>
            <a:normAutofit/>
          </a:bodyPr>
          <a:lstStyle/>
          <a:p>
            <a:pPr marL="0" indent="0" algn="just" rtl="1">
              <a:buNone/>
            </a:pPr>
            <a:endParaRPr lang="ar-IQ" sz="2400" b="1" dirty="0" smtClean="0">
              <a:solidFill>
                <a:srgbClr val="C00000"/>
              </a:solidFill>
              <a:cs typeface="+mj-cs"/>
            </a:endParaRPr>
          </a:p>
          <a:p>
            <a:pPr marL="0" indent="0" algn="just" rtl="1">
              <a:buNone/>
            </a:pPr>
            <a:endParaRPr lang="ar-IQ" sz="2400" b="1" dirty="0">
              <a:solidFill>
                <a:srgbClr val="C00000"/>
              </a:solidFill>
              <a:cs typeface="+mj-cs"/>
            </a:endParaRPr>
          </a:p>
          <a:p>
            <a:pPr marL="0" indent="0" algn="just" rtl="1">
              <a:buNone/>
            </a:pPr>
            <a:r>
              <a:rPr lang="ar-IQ" sz="2400" b="1" dirty="0" smtClean="0">
                <a:solidFill>
                  <a:srgbClr val="C00000"/>
                </a:solidFill>
                <a:cs typeface="+mj-cs"/>
              </a:rPr>
              <a:t>شروط </a:t>
            </a:r>
            <a:r>
              <a:rPr lang="ar-IQ" sz="2400" b="1" dirty="0">
                <a:solidFill>
                  <a:srgbClr val="C00000"/>
                </a:solidFill>
                <a:cs typeface="+mj-cs"/>
              </a:rPr>
              <a:t>الشتلة الجيدة</a:t>
            </a:r>
          </a:p>
          <a:p>
            <a:pPr marL="457200" indent="-457200" algn="just" rtl="1">
              <a:buClr>
                <a:srgbClr val="FF3399"/>
              </a:buClr>
              <a:buFont typeface="+mj-lt"/>
              <a:buAutoNum type="arabicPeriod"/>
            </a:pPr>
            <a:r>
              <a:rPr lang="ar-IQ" sz="2400" dirty="0" smtClean="0">
                <a:cs typeface="+mj-cs"/>
              </a:rPr>
              <a:t>ان </a:t>
            </a:r>
            <a:r>
              <a:rPr lang="ar-IQ" sz="2400" dirty="0">
                <a:cs typeface="+mj-cs"/>
              </a:rPr>
              <a:t>تكون ناتجة من بذور نقية ممثلة للصنف. </a:t>
            </a:r>
          </a:p>
          <a:p>
            <a:pPr marL="457200" indent="-457200" algn="just" rtl="1">
              <a:buClr>
                <a:srgbClr val="FF3399"/>
              </a:buClr>
              <a:buFont typeface="+mj-lt"/>
              <a:buAutoNum type="arabicPeriod"/>
            </a:pPr>
            <a:r>
              <a:rPr lang="ar-IQ" sz="2400" dirty="0" smtClean="0">
                <a:cs typeface="+mj-cs"/>
              </a:rPr>
              <a:t>ان </a:t>
            </a:r>
            <a:r>
              <a:rPr lang="ar-IQ" sz="2400" dirty="0">
                <a:cs typeface="+mj-cs"/>
              </a:rPr>
              <a:t>يكون سمك ساقها مناسب وبقدر سمك قلم الرصاص تقريبا. </a:t>
            </a:r>
          </a:p>
          <a:p>
            <a:pPr marL="457200" indent="-457200" algn="just" rtl="1">
              <a:buClr>
                <a:srgbClr val="FF3399"/>
              </a:buClr>
              <a:buFont typeface="+mj-lt"/>
              <a:buAutoNum type="arabicPeriod"/>
            </a:pPr>
            <a:r>
              <a:rPr lang="ar-IQ" sz="2400" dirty="0" smtClean="0">
                <a:cs typeface="+mj-cs"/>
              </a:rPr>
              <a:t>ان </a:t>
            </a:r>
            <a:r>
              <a:rPr lang="ar-IQ" sz="2400" dirty="0">
                <a:cs typeface="+mj-cs"/>
              </a:rPr>
              <a:t>يتراوح طولها بين 15 – 20 سم. </a:t>
            </a:r>
          </a:p>
          <a:p>
            <a:pPr marL="457200" indent="-457200" algn="just" rtl="1">
              <a:buClr>
                <a:srgbClr val="FF3399"/>
              </a:buClr>
              <a:buFont typeface="+mj-lt"/>
              <a:buAutoNum type="arabicPeriod"/>
            </a:pPr>
            <a:r>
              <a:rPr lang="ar-IQ" sz="2400" dirty="0" smtClean="0">
                <a:cs typeface="+mj-cs"/>
              </a:rPr>
              <a:t>ان </a:t>
            </a:r>
            <a:r>
              <a:rPr lang="ar-IQ" sz="2400" dirty="0">
                <a:cs typeface="+mj-cs"/>
              </a:rPr>
              <a:t>تكون خالية من الاصابة المرضية والحشرية. </a:t>
            </a:r>
          </a:p>
          <a:p>
            <a:pPr marL="457200" indent="-457200" algn="just" rtl="1">
              <a:buClr>
                <a:srgbClr val="FF3399"/>
              </a:buClr>
              <a:buFont typeface="+mj-lt"/>
              <a:buAutoNum type="arabicPeriod"/>
            </a:pPr>
            <a:r>
              <a:rPr lang="ar-IQ" sz="2400" dirty="0" smtClean="0">
                <a:cs typeface="+mj-cs"/>
              </a:rPr>
              <a:t>ان </a:t>
            </a:r>
            <a:r>
              <a:rPr lang="ar-IQ" sz="2400" dirty="0">
                <a:cs typeface="+mj-cs"/>
              </a:rPr>
              <a:t>تكون مأقلمة جيدا وغير غضة. </a:t>
            </a:r>
          </a:p>
          <a:p>
            <a:pPr algn="just" rtl="1">
              <a:buFontTx/>
              <a:buChar char="-"/>
            </a:pPr>
            <a:r>
              <a:rPr lang="ar-IQ" sz="2400" dirty="0" smtClean="0">
                <a:cs typeface="+mj-cs"/>
              </a:rPr>
              <a:t>وجد من الدراسات ان</a:t>
            </a:r>
          </a:p>
          <a:p>
            <a:pPr algn="just" rtl="1">
              <a:buFontTx/>
              <a:buChar char="-"/>
            </a:pPr>
            <a:r>
              <a:rPr lang="ar-IQ" sz="2400" dirty="0" smtClean="0">
                <a:cs typeface="+mj-cs"/>
              </a:rPr>
              <a:t>الدونم </a:t>
            </a:r>
            <a:r>
              <a:rPr lang="ar-IQ" sz="2400" dirty="0">
                <a:cs typeface="+mj-cs"/>
              </a:rPr>
              <a:t>المزروع بشتلات صغيرة طولها 10سم </a:t>
            </a:r>
            <a:r>
              <a:rPr lang="ar-IQ" sz="2400" dirty="0" smtClean="0">
                <a:cs typeface="+mj-cs"/>
              </a:rPr>
              <a:t>اعطى </a:t>
            </a:r>
            <a:r>
              <a:rPr lang="ar-IQ" sz="2400" dirty="0">
                <a:cs typeface="+mj-cs"/>
              </a:rPr>
              <a:t>حاصلا بمقدار 7طن, </a:t>
            </a:r>
            <a:endParaRPr lang="ar-IQ" sz="2400" dirty="0" smtClean="0">
              <a:cs typeface="+mj-cs"/>
            </a:endParaRPr>
          </a:p>
          <a:p>
            <a:pPr algn="just" rtl="1">
              <a:buFontTx/>
              <a:buChar char="-"/>
            </a:pPr>
            <a:r>
              <a:rPr lang="ar-IQ" sz="2400" dirty="0" smtClean="0">
                <a:cs typeface="+mj-cs"/>
              </a:rPr>
              <a:t>بينما </a:t>
            </a:r>
            <a:r>
              <a:rPr lang="ar-IQ" sz="2400" dirty="0">
                <a:cs typeface="+mj-cs"/>
              </a:rPr>
              <a:t>الدونم المزروع بشتلات طولها 10 – 15 سم </a:t>
            </a:r>
            <a:r>
              <a:rPr lang="ar-IQ" sz="2400" dirty="0" smtClean="0">
                <a:cs typeface="+mj-cs"/>
              </a:rPr>
              <a:t>اعطى </a:t>
            </a:r>
            <a:r>
              <a:rPr lang="ar-IQ" sz="2400" dirty="0">
                <a:cs typeface="+mj-cs"/>
              </a:rPr>
              <a:t>حاصلا بمقدار </a:t>
            </a:r>
            <a:r>
              <a:rPr lang="ar-IQ" sz="2400" dirty="0" smtClean="0">
                <a:cs typeface="+mj-cs"/>
              </a:rPr>
              <a:t>11طن,</a:t>
            </a:r>
          </a:p>
          <a:p>
            <a:pPr algn="just" rtl="1">
              <a:buFontTx/>
              <a:buChar char="-"/>
            </a:pPr>
            <a:r>
              <a:rPr lang="ar-IQ" sz="2400" dirty="0" smtClean="0">
                <a:cs typeface="+mj-cs"/>
              </a:rPr>
              <a:t>واعطى </a:t>
            </a:r>
            <a:r>
              <a:rPr lang="ar-IQ" sz="2400" dirty="0">
                <a:cs typeface="+mj-cs"/>
              </a:rPr>
              <a:t>الدونم المزروع بشتلات طولها 15 – 20 سم حاصلا مقداره 13 طن, </a:t>
            </a:r>
            <a:endParaRPr lang="ar-IQ" sz="2400" dirty="0" smtClean="0">
              <a:cs typeface="+mj-cs"/>
            </a:endParaRPr>
          </a:p>
          <a:p>
            <a:pPr algn="just" rtl="1">
              <a:buFontTx/>
              <a:buChar char="-"/>
            </a:pPr>
            <a:r>
              <a:rPr lang="ar-IQ" sz="2400" dirty="0" smtClean="0">
                <a:cs typeface="+mj-cs"/>
              </a:rPr>
              <a:t>وعند </a:t>
            </a:r>
            <a:r>
              <a:rPr lang="ar-IQ" sz="2400" dirty="0">
                <a:cs typeface="+mj-cs"/>
              </a:rPr>
              <a:t>زراعة شتلات اطول من 20سم فان قسما كبيرا منها دخلت في طور التزهير ولم تكون رؤوسا</a:t>
            </a:r>
            <a:r>
              <a:rPr lang="ar-IQ" sz="2400" dirty="0" smtClean="0">
                <a:cs typeface="+mj-cs"/>
              </a:rPr>
              <a:t>............. يتبع</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55591796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324600"/>
          </a:xfrm>
        </p:spPr>
        <p:txBody>
          <a:bodyPr>
            <a:normAutofit/>
          </a:bodyPr>
          <a:lstStyle/>
          <a:p>
            <a:pPr algn="just" rtl="1">
              <a:lnSpc>
                <a:spcPct val="150000"/>
              </a:lnSpc>
              <a:buFont typeface="Wingdings" panose="05000000000000000000" pitchFamily="2" charset="2"/>
              <a:buChar char="Ø"/>
            </a:pPr>
            <a:r>
              <a:rPr lang="ar-IQ" sz="2400" b="1" dirty="0" smtClean="0">
                <a:solidFill>
                  <a:srgbClr val="C00000"/>
                </a:solidFill>
                <a:cs typeface="+mj-cs"/>
              </a:rPr>
              <a:t>مواعيد </a:t>
            </a:r>
            <a:r>
              <a:rPr lang="ar-IQ" sz="2400" b="1" dirty="0">
                <a:solidFill>
                  <a:srgbClr val="C00000"/>
                </a:solidFill>
                <a:cs typeface="+mj-cs"/>
              </a:rPr>
              <a:t>الزراعة </a:t>
            </a:r>
          </a:p>
          <a:p>
            <a:pPr algn="just" rtl="1">
              <a:lnSpc>
                <a:spcPct val="150000"/>
              </a:lnSpc>
              <a:buFontTx/>
              <a:buChar char="-"/>
            </a:pPr>
            <a:r>
              <a:rPr lang="ar-IQ" sz="2400" dirty="0" smtClean="0">
                <a:cs typeface="+mj-cs"/>
              </a:rPr>
              <a:t>تزرع </a:t>
            </a:r>
            <a:r>
              <a:rPr lang="ar-IQ" sz="2400" dirty="0">
                <a:cs typeface="+mj-cs"/>
              </a:rPr>
              <a:t>البذور في المشتل لانتاج الشتلات </a:t>
            </a:r>
            <a:endParaRPr lang="ar-IQ" sz="2400" dirty="0" smtClean="0">
              <a:cs typeface="+mj-cs"/>
            </a:endParaRPr>
          </a:p>
          <a:p>
            <a:pPr algn="just" rtl="1">
              <a:lnSpc>
                <a:spcPct val="150000"/>
              </a:lnSpc>
              <a:buFontTx/>
              <a:buChar char="-"/>
            </a:pPr>
            <a:r>
              <a:rPr lang="ar-IQ" sz="2400" dirty="0" smtClean="0">
                <a:cs typeface="+mj-cs"/>
              </a:rPr>
              <a:t>وتبدا زراعة  البذور بالمشتل في </a:t>
            </a:r>
            <a:r>
              <a:rPr lang="ar-IQ" sz="2400" dirty="0">
                <a:cs typeface="+mj-cs"/>
              </a:rPr>
              <a:t>بداية شهر آب حتى نهاية شهر ايلول, </a:t>
            </a:r>
            <a:endParaRPr lang="ar-IQ" sz="2400" dirty="0" smtClean="0">
              <a:cs typeface="+mj-cs"/>
            </a:endParaRPr>
          </a:p>
          <a:p>
            <a:pPr algn="just" rtl="1">
              <a:lnSpc>
                <a:spcPct val="150000"/>
              </a:lnSpc>
              <a:buFontTx/>
              <a:buChar char="-"/>
            </a:pPr>
            <a:r>
              <a:rPr lang="ar-IQ" sz="2400" dirty="0" smtClean="0">
                <a:cs typeface="+mj-cs"/>
              </a:rPr>
              <a:t>وعند </a:t>
            </a:r>
            <a:r>
              <a:rPr lang="ar-IQ" sz="2400" dirty="0">
                <a:cs typeface="+mj-cs"/>
              </a:rPr>
              <a:t>الزراعة المبكرة يجب زراعة الداية اما داخل الظلة الخشبية او تحت ظلال الاشجار خوفا من تأثير اشعة الشمس المباشرة على </a:t>
            </a:r>
            <a:r>
              <a:rPr lang="ar-IQ" sz="2400" dirty="0" smtClean="0">
                <a:cs typeface="+mj-cs"/>
              </a:rPr>
              <a:t>البادرات،</a:t>
            </a:r>
          </a:p>
          <a:p>
            <a:pPr algn="just" rtl="1">
              <a:lnSpc>
                <a:spcPct val="150000"/>
              </a:lnSpc>
              <a:buFontTx/>
              <a:buChar char="-"/>
            </a:pPr>
            <a:r>
              <a:rPr lang="ar-IQ" sz="2400" dirty="0" smtClean="0">
                <a:cs typeface="+mj-cs"/>
              </a:rPr>
              <a:t> </a:t>
            </a:r>
            <a:r>
              <a:rPr lang="ar-IQ" sz="2400" dirty="0">
                <a:cs typeface="+mj-cs"/>
              </a:rPr>
              <a:t>كما يمكن ان تستمر الزراعة في تشرين الاول والثاني للاصناف المقاومة للازهار </a:t>
            </a:r>
            <a:r>
              <a:rPr lang="ar-IQ" sz="2400" dirty="0" smtClean="0">
                <a:cs typeface="+mj-cs"/>
              </a:rPr>
              <a:t>المبكر,</a:t>
            </a:r>
          </a:p>
          <a:p>
            <a:pPr algn="just" rtl="1">
              <a:lnSpc>
                <a:spcPct val="150000"/>
              </a:lnSpc>
              <a:buFontTx/>
              <a:buChar char="-"/>
            </a:pPr>
            <a:r>
              <a:rPr lang="ar-IQ" sz="2400" dirty="0" smtClean="0">
                <a:cs typeface="+mj-cs"/>
              </a:rPr>
              <a:t>يمكن </a:t>
            </a:r>
            <a:r>
              <a:rPr lang="ar-IQ" sz="2400" dirty="0">
                <a:cs typeface="+mj-cs"/>
              </a:rPr>
              <a:t>زراعة البذور مباشرة في الحقل الا انه يفضل الزراعة في الشتلات. </a:t>
            </a:r>
            <a:endParaRPr lang="ar-IQ" sz="2400" dirty="0" smtClean="0">
              <a:cs typeface="+mj-cs"/>
            </a:endParaRPr>
          </a:p>
          <a:p>
            <a:pPr algn="just" rtl="1">
              <a:lnSpc>
                <a:spcPct val="150000"/>
              </a:lnSpc>
              <a:buFontTx/>
              <a:buChar char="-"/>
            </a:pPr>
            <a:r>
              <a:rPr lang="ar-IQ" sz="2400" dirty="0" smtClean="0">
                <a:cs typeface="+mj-cs"/>
              </a:rPr>
              <a:t>وتنقل </a:t>
            </a:r>
            <a:r>
              <a:rPr lang="ar-IQ" sz="2400" dirty="0">
                <a:cs typeface="+mj-cs"/>
              </a:rPr>
              <a:t>الشتلات الى الحقل بعد حوالي  50 – 60 يوما من زراعتها أوعندما تصبح بالحجم المناسب . </a:t>
            </a:r>
            <a:r>
              <a:rPr lang="ar-IQ" sz="2400" dirty="0" smtClean="0">
                <a:cs typeface="+mj-cs"/>
              </a:rPr>
              <a:t>....................... يتبع</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315387228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324600"/>
          </a:xfrm>
        </p:spPr>
        <p:txBody>
          <a:bodyPr>
            <a:normAutofit fontScale="92500"/>
          </a:bodyPr>
          <a:lstStyle/>
          <a:p>
            <a:pPr algn="just" rtl="1">
              <a:buFont typeface="Wingdings" panose="05000000000000000000" pitchFamily="2" charset="2"/>
              <a:buChar char="Ø"/>
            </a:pPr>
            <a:r>
              <a:rPr lang="ar-IQ" sz="2400" b="1" dirty="0" smtClean="0">
                <a:solidFill>
                  <a:srgbClr val="C00000"/>
                </a:solidFill>
                <a:cs typeface="+mj-cs"/>
              </a:rPr>
              <a:t>الري </a:t>
            </a:r>
            <a:endParaRPr lang="ar-IQ" sz="2400" b="1" dirty="0">
              <a:solidFill>
                <a:srgbClr val="C00000"/>
              </a:solidFill>
              <a:cs typeface="+mj-cs"/>
            </a:endParaRPr>
          </a:p>
          <a:p>
            <a:pPr algn="just" rtl="1">
              <a:lnSpc>
                <a:spcPct val="150000"/>
              </a:lnSpc>
              <a:buFontTx/>
              <a:buChar char="-"/>
            </a:pPr>
            <a:r>
              <a:rPr lang="ar-IQ" sz="2400" dirty="0" smtClean="0">
                <a:cs typeface="+mj-cs"/>
              </a:rPr>
              <a:t>يباشر </a:t>
            </a:r>
            <a:r>
              <a:rPr lang="ar-IQ" sz="2400" dirty="0">
                <a:cs typeface="+mj-cs"/>
              </a:rPr>
              <a:t>بالسقي بعد عملية الشتل مباشرة لان توفر الماء </a:t>
            </a:r>
            <a:r>
              <a:rPr lang="ar-IQ" sz="2400" dirty="0" smtClean="0">
                <a:cs typeface="+mj-cs"/>
              </a:rPr>
              <a:t>يعد </a:t>
            </a:r>
            <a:r>
              <a:rPr lang="ar-IQ" sz="2400" dirty="0">
                <a:cs typeface="+mj-cs"/>
              </a:rPr>
              <a:t>من اهم عوامل نجاح زراعة الشتلات</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ثم يبدأ بسقي النباتات اسبوعيا بالاعتماد على نوع التربة والظروف الجوية </a:t>
            </a:r>
            <a:endParaRPr lang="ar-IQ" sz="2400" dirty="0" smtClean="0">
              <a:cs typeface="+mj-cs"/>
            </a:endParaRPr>
          </a:p>
          <a:p>
            <a:pPr algn="just" rtl="1">
              <a:lnSpc>
                <a:spcPct val="150000"/>
              </a:lnSpc>
              <a:buFontTx/>
              <a:buChar char="-"/>
            </a:pPr>
            <a:r>
              <a:rPr lang="ar-IQ" sz="2400" dirty="0" smtClean="0">
                <a:cs typeface="+mj-cs"/>
              </a:rPr>
              <a:t>فمثلا </a:t>
            </a:r>
            <a:r>
              <a:rPr lang="ar-IQ" sz="2400" dirty="0">
                <a:cs typeface="+mj-cs"/>
              </a:rPr>
              <a:t>اذا كانت الارض رملية او خفيفة فتسقى كل أربعة أيام ثم تطول المدة بعد تحسن الظروف الجوية فتصبح كل عشرة أيام او كل </a:t>
            </a:r>
            <a:r>
              <a:rPr lang="ar-IQ" sz="2400" dirty="0" smtClean="0">
                <a:cs typeface="+mj-cs"/>
              </a:rPr>
              <a:t>اسبوعين. </a:t>
            </a:r>
          </a:p>
          <a:p>
            <a:pPr algn="just" rtl="1">
              <a:lnSpc>
                <a:spcPct val="150000"/>
              </a:lnSpc>
              <a:buFontTx/>
              <a:buChar char="-"/>
            </a:pPr>
            <a:r>
              <a:rPr lang="ar-IQ" sz="2400" dirty="0" smtClean="0">
                <a:cs typeface="+mj-cs"/>
              </a:rPr>
              <a:t>ويجب ان يكون الري </a:t>
            </a:r>
            <a:r>
              <a:rPr lang="ar-IQ" sz="2400" dirty="0">
                <a:cs typeface="+mj-cs"/>
              </a:rPr>
              <a:t>خفيف ومتقارب اثناء لف الرؤوس وتعد هذه هي الفترة </a:t>
            </a:r>
            <a:r>
              <a:rPr lang="ar-IQ" sz="2400" dirty="0" smtClean="0">
                <a:cs typeface="+mj-cs"/>
              </a:rPr>
              <a:t>الحرجة. </a:t>
            </a:r>
          </a:p>
          <a:p>
            <a:pPr algn="just" rtl="1">
              <a:lnSpc>
                <a:spcPct val="150000"/>
              </a:lnSpc>
              <a:buFontTx/>
              <a:buChar char="-"/>
            </a:pPr>
            <a:r>
              <a:rPr lang="ar-IQ" sz="2400" dirty="0" smtClean="0">
                <a:cs typeface="+mj-cs"/>
              </a:rPr>
              <a:t>اما </a:t>
            </a:r>
            <a:r>
              <a:rPr lang="ar-IQ" sz="2400" dirty="0">
                <a:cs typeface="+mj-cs"/>
              </a:rPr>
              <a:t>الري الغزير فانه يؤدي الى انفجار الرؤوس </a:t>
            </a:r>
            <a:r>
              <a:rPr lang="ar-IQ" sz="2400" dirty="0" smtClean="0">
                <a:cs typeface="+mj-cs"/>
              </a:rPr>
              <a:t>ويؤدي </a:t>
            </a:r>
            <a:r>
              <a:rPr lang="ar-IQ" sz="2400" dirty="0">
                <a:cs typeface="+mj-cs"/>
              </a:rPr>
              <a:t>نقصه الى صغر حجم الاوراق </a:t>
            </a:r>
            <a:r>
              <a:rPr lang="ar-IQ" sz="2400" dirty="0" smtClean="0">
                <a:cs typeface="+mj-cs"/>
              </a:rPr>
              <a:t>وقلة </a:t>
            </a:r>
            <a:r>
              <a:rPr lang="ar-IQ" sz="2400" dirty="0">
                <a:cs typeface="+mj-cs"/>
              </a:rPr>
              <a:t>قيمتها الاقتصادية, </a:t>
            </a:r>
            <a:endParaRPr lang="ar-IQ" sz="2400" dirty="0" smtClean="0">
              <a:cs typeface="+mj-cs"/>
            </a:endParaRPr>
          </a:p>
          <a:p>
            <a:pPr algn="just" rtl="1">
              <a:lnSpc>
                <a:spcPct val="150000"/>
              </a:lnSpc>
              <a:buFontTx/>
              <a:buChar char="-"/>
            </a:pPr>
            <a:r>
              <a:rPr lang="ar-IQ" sz="2400" dirty="0" smtClean="0">
                <a:cs typeface="+mj-cs"/>
              </a:rPr>
              <a:t>يستعمل </a:t>
            </a:r>
            <a:r>
              <a:rPr lang="ar-IQ" sz="2400" dirty="0">
                <a:cs typeface="+mj-cs"/>
              </a:rPr>
              <a:t>في الوقت الحاضر في معظم الحقول طرق الري بالتنقيط والري تحت السطحي ويكون الماء حسب حاجة النبات. </a:t>
            </a:r>
            <a:r>
              <a:rPr lang="ar-IQ" sz="2400" dirty="0" smtClean="0">
                <a:cs typeface="+mj-cs"/>
              </a:rPr>
              <a:t>......................... يتبع</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419403924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800" dirty="0" smtClean="0"/>
              <a:t>.</a:t>
            </a:r>
            <a:endParaRPr lang="en-US" sz="800" dirty="0"/>
          </a:p>
        </p:txBody>
      </p:sp>
      <p:sp>
        <p:nvSpPr>
          <p:cNvPr id="3" name="Content Placeholder 2"/>
          <p:cNvSpPr>
            <a:spLocks noGrp="1"/>
          </p:cNvSpPr>
          <p:nvPr>
            <p:ph idx="1"/>
          </p:nvPr>
        </p:nvSpPr>
        <p:spPr>
          <a:xfrm>
            <a:off x="304800" y="76200"/>
            <a:ext cx="8534400" cy="6477000"/>
          </a:xfrm>
        </p:spPr>
        <p:txBody>
          <a:bodyPr>
            <a:noAutofit/>
          </a:bodyPr>
          <a:lstStyle/>
          <a:p>
            <a:pPr algn="just" rtl="1">
              <a:buFont typeface="Wingdings" panose="05000000000000000000" pitchFamily="2" charset="2"/>
              <a:buChar char="Ø"/>
            </a:pPr>
            <a:r>
              <a:rPr lang="ar-IQ" sz="2400" b="1" dirty="0" smtClean="0">
                <a:solidFill>
                  <a:srgbClr val="C00000"/>
                </a:solidFill>
                <a:cs typeface="+mj-cs"/>
              </a:rPr>
              <a:t>العزق </a:t>
            </a:r>
            <a:r>
              <a:rPr lang="ar-IQ" sz="2400" b="1" dirty="0">
                <a:solidFill>
                  <a:srgbClr val="C00000"/>
                </a:solidFill>
                <a:cs typeface="+mj-cs"/>
              </a:rPr>
              <a:t>والتصدير</a:t>
            </a:r>
          </a:p>
          <a:p>
            <a:pPr algn="just" rtl="1">
              <a:lnSpc>
                <a:spcPct val="150000"/>
              </a:lnSpc>
              <a:buFontTx/>
              <a:buChar char="-"/>
            </a:pPr>
            <a:r>
              <a:rPr lang="ar-IQ" sz="2400" dirty="0" smtClean="0">
                <a:cs typeface="+mj-cs"/>
              </a:rPr>
              <a:t>تجرى </a:t>
            </a:r>
            <a:r>
              <a:rPr lang="ar-IQ" sz="2400" dirty="0">
                <a:cs typeface="+mj-cs"/>
              </a:rPr>
              <a:t>عملية العزق لازالة الحشائش والادغال الموجودة بين النباتات مع ملاحظة ان معظم </a:t>
            </a:r>
            <a:r>
              <a:rPr lang="ar-IQ" sz="2400" dirty="0" smtClean="0">
                <a:cs typeface="+mj-cs"/>
              </a:rPr>
              <a:t>جذوراللهانة </a:t>
            </a:r>
            <a:r>
              <a:rPr lang="ar-IQ" sz="2400" dirty="0">
                <a:cs typeface="+mj-cs"/>
              </a:rPr>
              <a:t>تتكون في الـخمسة سنتيمتر العليا من سطح التربة خلال هذه الفترة لذلك يجب ان يكون العزق </a:t>
            </a:r>
            <a:r>
              <a:rPr lang="ar-IQ" sz="2400" dirty="0" smtClean="0">
                <a:cs typeface="+mj-cs"/>
              </a:rPr>
              <a:t>خفيف،</a:t>
            </a:r>
          </a:p>
          <a:p>
            <a:pPr algn="just" rtl="1">
              <a:lnSpc>
                <a:spcPct val="150000"/>
              </a:lnSpc>
              <a:buFontTx/>
              <a:buChar char="-"/>
            </a:pPr>
            <a:r>
              <a:rPr lang="ar-IQ" sz="2400" dirty="0" smtClean="0">
                <a:cs typeface="+mj-cs"/>
              </a:rPr>
              <a:t> </a:t>
            </a:r>
            <a:r>
              <a:rPr lang="ar-IQ" sz="2400" dirty="0">
                <a:cs typeface="+mj-cs"/>
              </a:rPr>
              <a:t>كما يجب ازالة جزء من تربة المرز من الجهة الشمالية ووضعه امام النباتات لكي لاتتدلى الى وسط </a:t>
            </a:r>
            <a:r>
              <a:rPr lang="ar-IQ" sz="2400" dirty="0" smtClean="0">
                <a:cs typeface="+mj-cs"/>
              </a:rPr>
              <a:t>الساقية، </a:t>
            </a:r>
            <a:r>
              <a:rPr lang="ar-IQ" sz="2400" dirty="0">
                <a:cs typeface="+mj-cs"/>
              </a:rPr>
              <a:t>وكذلك لزيادة كمية الجذور العرضية المتكونة على النبات وبالتالي زيادة مساحة الامتصاص وتسمى هذه العملية بالتصدير ويكون ذلك بعد اجراء عملية </a:t>
            </a:r>
            <a:r>
              <a:rPr lang="ar-IQ" sz="2400" dirty="0" smtClean="0">
                <a:cs typeface="+mj-cs"/>
              </a:rPr>
              <a:t>العزق،</a:t>
            </a:r>
          </a:p>
          <a:p>
            <a:pPr algn="just" rtl="1">
              <a:lnSpc>
                <a:spcPct val="150000"/>
              </a:lnSpc>
              <a:buFontTx/>
              <a:buChar char="-"/>
            </a:pPr>
            <a:r>
              <a:rPr lang="ar-IQ" sz="2400" dirty="0" smtClean="0">
                <a:cs typeface="+mj-cs"/>
              </a:rPr>
              <a:t> </a:t>
            </a:r>
            <a:r>
              <a:rPr lang="ar-IQ" sz="2400" dirty="0">
                <a:cs typeface="+mj-cs"/>
              </a:rPr>
              <a:t>وتحتاج النباتات الى اجراء هذه العملية مرتين على الاقل اثناء فترة النمو </a:t>
            </a:r>
            <a:r>
              <a:rPr lang="ar-IQ" sz="2400" dirty="0" smtClean="0">
                <a:cs typeface="+mj-cs"/>
              </a:rPr>
              <a:t>.</a:t>
            </a:r>
            <a:endParaRPr lang="ar-IQ" sz="2400" dirty="0">
              <a:cs typeface="+mj-cs"/>
            </a:endParaRPr>
          </a:p>
        </p:txBody>
      </p:sp>
    </p:spTree>
    <p:extLst>
      <p:ext uri="{BB962C8B-B14F-4D97-AF65-F5344CB8AC3E}">
        <p14:creationId xmlns:p14="http://schemas.microsoft.com/office/powerpoint/2010/main" val="102491604"/>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800" dirty="0" smtClean="0"/>
              <a:t>.</a:t>
            </a:r>
            <a:endParaRPr lang="en-US" sz="800" dirty="0"/>
          </a:p>
        </p:txBody>
      </p:sp>
      <p:sp>
        <p:nvSpPr>
          <p:cNvPr id="3" name="Content Placeholder 2"/>
          <p:cNvSpPr>
            <a:spLocks noGrp="1"/>
          </p:cNvSpPr>
          <p:nvPr>
            <p:ph idx="1"/>
          </p:nvPr>
        </p:nvSpPr>
        <p:spPr>
          <a:xfrm>
            <a:off x="304800" y="76200"/>
            <a:ext cx="8534400" cy="6477000"/>
          </a:xfrm>
        </p:spPr>
        <p:txBody>
          <a:bodyPr>
            <a:noAutofit/>
          </a:bodyPr>
          <a:lstStyle/>
          <a:p>
            <a:pPr algn="just" rtl="1">
              <a:buFont typeface="Wingdings"/>
              <a:buChar char="ü"/>
            </a:pPr>
            <a:r>
              <a:rPr lang="ar-IQ" sz="2400" dirty="0" smtClean="0">
                <a:solidFill>
                  <a:srgbClr val="FF0000"/>
                </a:solidFill>
                <a:cs typeface="+mj-cs"/>
              </a:rPr>
              <a:t>التسميد</a:t>
            </a:r>
            <a:endParaRPr lang="ar-IQ" sz="2400" dirty="0">
              <a:cs typeface="+mj-cs"/>
            </a:endParaRPr>
          </a:p>
          <a:p>
            <a:pPr algn="just" rtl="1">
              <a:buFontTx/>
              <a:buChar char="-"/>
            </a:pPr>
            <a:r>
              <a:rPr lang="ar-IQ" sz="2400" dirty="0" smtClean="0">
                <a:cs typeface="+mj-cs"/>
              </a:rPr>
              <a:t>اللهانة </a:t>
            </a:r>
            <a:r>
              <a:rPr lang="ar-IQ" sz="2400" dirty="0">
                <a:cs typeface="+mj-cs"/>
              </a:rPr>
              <a:t>من النباتات المجهدة جدا للتربة إذ تستنفذ كميات كبيرة من العناصر الغذائية خاصة </a:t>
            </a:r>
            <a:r>
              <a:rPr lang="ar-IQ" sz="2400" dirty="0" smtClean="0">
                <a:cs typeface="+mj-cs"/>
              </a:rPr>
              <a:t>الكبرى،</a:t>
            </a:r>
          </a:p>
          <a:p>
            <a:pPr algn="just" rtl="1">
              <a:buFontTx/>
              <a:buChar char="-"/>
            </a:pPr>
            <a:r>
              <a:rPr lang="ar-IQ" sz="2400" dirty="0" smtClean="0">
                <a:cs typeface="+mj-cs"/>
              </a:rPr>
              <a:t> </a:t>
            </a:r>
            <a:r>
              <a:rPr lang="ar-IQ" sz="2400" dirty="0">
                <a:cs typeface="+mj-cs"/>
              </a:rPr>
              <a:t>وغالبا ماينصح بتسميدها بـ 13 </a:t>
            </a:r>
            <a:r>
              <a:rPr lang="ar-IQ" sz="2400" dirty="0" smtClean="0">
                <a:cs typeface="+mj-cs"/>
              </a:rPr>
              <a:t>م3/ </a:t>
            </a:r>
            <a:r>
              <a:rPr lang="ar-IQ" sz="2400" dirty="0">
                <a:cs typeface="+mj-cs"/>
              </a:rPr>
              <a:t>دونم سماد حيواني يضاف اثناء الحراثة وتحضير </a:t>
            </a:r>
            <a:r>
              <a:rPr lang="ar-IQ" sz="2400" dirty="0" smtClean="0">
                <a:cs typeface="+mj-cs"/>
              </a:rPr>
              <a:t>التربة</a:t>
            </a:r>
          </a:p>
          <a:p>
            <a:pPr algn="just" rtl="1">
              <a:buFontTx/>
              <a:buChar char="-"/>
            </a:pPr>
            <a:r>
              <a:rPr lang="ar-IQ" sz="2400" dirty="0" smtClean="0">
                <a:cs typeface="+mj-cs"/>
              </a:rPr>
              <a:t> </a:t>
            </a:r>
            <a:r>
              <a:rPr lang="ar-IQ" sz="2400" dirty="0">
                <a:cs typeface="+mj-cs"/>
              </a:rPr>
              <a:t>وتضاف الاسمدة الكيميائية بمعدل 75 – 100 كغم كبريتات الامونيوم  و 100كغم سوبرفوسفات ثلاثي على </a:t>
            </a:r>
            <a:r>
              <a:rPr lang="ar-IQ" sz="2400" dirty="0" smtClean="0">
                <a:cs typeface="+mj-cs"/>
              </a:rPr>
              <a:t>دفعتين</a:t>
            </a:r>
          </a:p>
          <a:p>
            <a:pPr algn="just" rtl="1">
              <a:buFontTx/>
              <a:buChar char="-"/>
            </a:pPr>
            <a:r>
              <a:rPr lang="ar-IQ" sz="2400" dirty="0" smtClean="0">
                <a:cs typeface="+mj-cs"/>
              </a:rPr>
              <a:t> </a:t>
            </a:r>
            <a:r>
              <a:rPr lang="ar-IQ" sz="2400" dirty="0">
                <a:cs typeface="+mj-cs"/>
              </a:rPr>
              <a:t>الاولى بعد حوالي 3 – 4 أسابيع من الشتل وتتضمن السماد الفوسفاتي ونصف السماد النتروجيني </a:t>
            </a:r>
            <a:endParaRPr lang="ar-IQ" sz="2400" dirty="0" smtClean="0">
              <a:cs typeface="+mj-cs"/>
            </a:endParaRPr>
          </a:p>
          <a:p>
            <a:pPr algn="just" rtl="1">
              <a:buFontTx/>
              <a:buChar char="-"/>
            </a:pPr>
            <a:r>
              <a:rPr lang="ar-IQ" sz="2400" dirty="0" smtClean="0">
                <a:cs typeface="+mj-cs"/>
              </a:rPr>
              <a:t>والدفعة </a:t>
            </a:r>
            <a:r>
              <a:rPr lang="ar-IQ" sz="2400" dirty="0">
                <a:cs typeface="+mj-cs"/>
              </a:rPr>
              <a:t>الثانية تشمل النصف الثاني من السماد النتروجيني وتضاف بعد حوالي 4 – 6 أسابيع من الدفعة الاولى </a:t>
            </a:r>
            <a:endParaRPr lang="ar-IQ" sz="2400" dirty="0" smtClean="0">
              <a:cs typeface="+mj-cs"/>
            </a:endParaRPr>
          </a:p>
          <a:p>
            <a:pPr algn="just" rtl="1">
              <a:buFontTx/>
              <a:buChar char="-"/>
            </a:pPr>
            <a:r>
              <a:rPr lang="ar-IQ" sz="2400" dirty="0" smtClean="0">
                <a:cs typeface="+mj-cs"/>
              </a:rPr>
              <a:t>وفي </a:t>
            </a:r>
            <a:r>
              <a:rPr lang="ar-IQ" sz="2400" dirty="0">
                <a:cs typeface="+mj-cs"/>
              </a:rPr>
              <a:t>الاراضي الخفيفة يفضل اضافة جزء صغير من السماد قبل الزراعة ثم يضاف الباقي على </a:t>
            </a:r>
            <a:r>
              <a:rPr lang="ar-IQ" sz="2400" dirty="0" smtClean="0">
                <a:cs typeface="+mj-cs"/>
              </a:rPr>
              <a:t>دفعتين</a:t>
            </a:r>
          </a:p>
          <a:p>
            <a:pPr algn="just" rtl="1">
              <a:buFontTx/>
              <a:buChar char="-"/>
            </a:pPr>
            <a:r>
              <a:rPr lang="ar-IQ" sz="2400" dirty="0" smtClean="0">
                <a:cs typeface="+mj-cs"/>
              </a:rPr>
              <a:t> </a:t>
            </a:r>
            <a:r>
              <a:rPr lang="ar-IQ" sz="2400" dirty="0">
                <a:cs typeface="+mj-cs"/>
              </a:rPr>
              <a:t>الاولى بعد الشتل بشهر </a:t>
            </a:r>
            <a:endParaRPr lang="ar-IQ" sz="2400" dirty="0" smtClean="0">
              <a:cs typeface="+mj-cs"/>
            </a:endParaRPr>
          </a:p>
          <a:p>
            <a:pPr algn="just" rtl="1">
              <a:buFontTx/>
              <a:buChar char="-"/>
            </a:pPr>
            <a:r>
              <a:rPr lang="ar-IQ" sz="2400" dirty="0" smtClean="0">
                <a:cs typeface="+mj-cs"/>
              </a:rPr>
              <a:t>والثانية </a:t>
            </a:r>
            <a:r>
              <a:rPr lang="ar-IQ" sz="2400" dirty="0">
                <a:cs typeface="+mj-cs"/>
              </a:rPr>
              <a:t>قبل لف الرؤوس مباشرة. </a:t>
            </a:r>
            <a:endParaRPr lang="en-US" sz="2400" dirty="0">
              <a:cs typeface="+mj-cs"/>
            </a:endParaRPr>
          </a:p>
        </p:txBody>
      </p:sp>
    </p:spTree>
    <p:extLst>
      <p:ext uri="{BB962C8B-B14F-4D97-AF65-F5344CB8AC3E}">
        <p14:creationId xmlns:p14="http://schemas.microsoft.com/office/powerpoint/2010/main" val="220895687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marL="0" indent="0" algn="r" rtl="1">
              <a:buNone/>
            </a:pPr>
            <a:r>
              <a:rPr lang="ar-IQ" sz="28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الري في محاصيل الخضر.</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تقسيم نباتات الخضر </a:t>
            </a:r>
            <a:r>
              <a:rPr lang="en-US" sz="2400" dirty="0">
                <a:solidFill>
                  <a:srgbClr val="4F81BD">
                    <a:lumMod val="75000"/>
                  </a:srgbClr>
                </a:solidFill>
                <a:latin typeface="Times New Roman"/>
                <a:ea typeface="Times New Roman"/>
              </a:rPr>
              <a:t>Classification of vegetable </a:t>
            </a:r>
            <a:r>
              <a:rPr lang="ar-IQ" sz="2400" dirty="0">
                <a:solidFill>
                  <a:srgbClr val="4F81BD">
                    <a:lumMod val="75000"/>
                  </a:srgbClr>
                </a:solidFill>
                <a:latin typeface="Times New Roman"/>
                <a:ea typeface="Times New Roman"/>
                <a:cs typeface="Times New Roman"/>
              </a:rPr>
              <a:t>.</a:t>
            </a:r>
          </a:p>
          <a:p>
            <a:pPr marL="0" indent="0" algn="r" rtl="1">
              <a:buNone/>
            </a:pPr>
            <a:endParaRPr lang="ar-IQ" sz="2800" b="1" dirty="0" smtClean="0">
              <a:solidFill>
                <a:schemeClr val="accent2">
                  <a:lumMod val="75000"/>
                </a:schemeClr>
              </a:solidFill>
              <a:cs typeface="+mj-cs"/>
            </a:endParaRPr>
          </a:p>
          <a:p>
            <a:pPr marL="0" lvl="0" indent="0" algn="just" rtl="1">
              <a:lnSpc>
                <a:spcPct val="150000"/>
              </a:lnSpc>
              <a:spcBef>
                <a:spcPts val="0"/>
              </a:spcBef>
              <a:buClr>
                <a:srgbClr val="FF3399"/>
              </a:buClr>
              <a:buNone/>
            </a:pPr>
            <a:r>
              <a:rPr lang="ar-IQ" sz="2800" b="1" dirty="0" smtClean="0">
                <a:solidFill>
                  <a:schemeClr val="accent2">
                    <a:lumMod val="75000"/>
                  </a:schemeClr>
                </a:solidFill>
                <a:latin typeface="Times New Roman"/>
                <a:ea typeface="Times New Roman"/>
                <a:cs typeface="+mj-cs"/>
              </a:rPr>
              <a:t>في محاضرة اليوم سوف نتكلم عن :</a:t>
            </a:r>
            <a:endParaRPr lang="en-US" sz="2800" b="1" dirty="0" smtClean="0">
              <a:solidFill>
                <a:schemeClr val="accent2">
                  <a:lumMod val="75000"/>
                </a:schemeClr>
              </a:solidFill>
              <a:latin typeface="Times New Roman"/>
              <a:ea typeface="Times New Roman"/>
              <a:cs typeface="+mj-cs"/>
            </a:endParaRPr>
          </a:p>
          <a:p>
            <a:pPr lvl="0" algn="just" rtl="1">
              <a:lnSpc>
                <a:spcPct val="150000"/>
              </a:lnSpc>
              <a:spcBef>
                <a:spcPts val="0"/>
              </a:spcBef>
              <a:buClr>
                <a:srgbClr val="FF3399"/>
              </a:buClr>
            </a:pPr>
            <a:r>
              <a:rPr lang="ar-IQ" sz="2400" dirty="0">
                <a:solidFill>
                  <a:prstClr val="black"/>
                </a:solidFill>
                <a:cs typeface="Times New Roman"/>
              </a:rPr>
              <a:t>العائلة </a:t>
            </a:r>
            <a:r>
              <a:rPr lang="ar-IQ" sz="2400" dirty="0" smtClean="0">
                <a:solidFill>
                  <a:prstClr val="black"/>
                </a:solidFill>
                <a:cs typeface="Times New Roman"/>
              </a:rPr>
              <a:t>الصليبية</a:t>
            </a:r>
            <a:endParaRPr lang="en-US" sz="2400" dirty="0" smtClean="0">
              <a:solidFill>
                <a:prstClr val="black"/>
              </a:solidFill>
              <a:cs typeface="Times New Roman"/>
            </a:endParaRPr>
          </a:p>
          <a:p>
            <a:pPr lvl="0" algn="just" rtl="1">
              <a:lnSpc>
                <a:spcPct val="150000"/>
              </a:lnSpc>
              <a:spcBef>
                <a:spcPts val="0"/>
              </a:spcBef>
              <a:buClr>
                <a:srgbClr val="FF3399"/>
              </a:buClr>
            </a:pPr>
            <a:r>
              <a:rPr lang="ar-IQ" sz="2400" dirty="0">
                <a:latin typeface="Times New Roman"/>
                <a:ea typeface="Times New Roman"/>
                <a:cs typeface="+mj-cs"/>
              </a:rPr>
              <a:t>اللهانة </a:t>
            </a:r>
            <a:r>
              <a:rPr lang="en-US" sz="2400" dirty="0">
                <a:latin typeface="Times New Roman"/>
                <a:ea typeface="Times New Roman"/>
                <a:cs typeface="+mj-cs"/>
              </a:rPr>
              <a:t>Cabbage</a:t>
            </a: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81192687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28600" y="152400"/>
            <a:ext cx="8229600" cy="46038"/>
          </a:xfrm>
        </p:spPr>
        <p:txBody>
          <a:bodyPr>
            <a:normAutofit fontScale="90000"/>
          </a:bodyPr>
          <a:lstStyle/>
          <a:p>
            <a:endParaRPr lang="en-US" dirty="0"/>
          </a:p>
        </p:txBody>
      </p:sp>
      <p:sp>
        <p:nvSpPr>
          <p:cNvPr id="3" name="Content Placeholder 2"/>
          <p:cNvSpPr>
            <a:spLocks noGrp="1"/>
          </p:cNvSpPr>
          <p:nvPr>
            <p:ph idx="1"/>
          </p:nvPr>
        </p:nvSpPr>
        <p:spPr>
          <a:xfrm>
            <a:off x="914400" y="0"/>
            <a:ext cx="8229600" cy="6049963"/>
          </a:xfrm>
        </p:spPr>
        <p:txBody>
          <a:bodyPr>
            <a:normAutofit fontScale="85000" lnSpcReduction="10000"/>
          </a:bodyPr>
          <a:lstStyle/>
          <a:p>
            <a:pPr marL="0" indent="0" algn="just" rtl="1">
              <a:buNone/>
            </a:pPr>
            <a:endParaRPr lang="ar-IQ" sz="2400" dirty="0" smtClean="0">
              <a:cs typeface="+mj-cs"/>
            </a:endParaRPr>
          </a:p>
          <a:p>
            <a:pPr algn="just" rtl="1">
              <a:lnSpc>
                <a:spcPct val="150000"/>
              </a:lnSpc>
              <a:buFontTx/>
              <a:buChar char="-"/>
            </a:pPr>
            <a:r>
              <a:rPr lang="ar-IQ" sz="2400" dirty="0" smtClean="0">
                <a:cs typeface="+mj-cs"/>
              </a:rPr>
              <a:t>بينت </a:t>
            </a:r>
            <a:r>
              <a:rPr lang="ar-IQ" sz="2400" dirty="0">
                <a:cs typeface="+mj-cs"/>
              </a:rPr>
              <a:t>الدراسات ان تسميد نباتات اللهانه بـ 60 كغم نتروجين / دونم مع 30 كغم </a:t>
            </a:r>
            <a:r>
              <a:rPr lang="ar-IQ" sz="2400" dirty="0" smtClean="0">
                <a:cs typeface="+mj-cs"/>
              </a:rPr>
              <a:t> </a:t>
            </a:r>
            <a:r>
              <a:rPr lang="en-US" sz="2400" dirty="0">
                <a:latin typeface="Times New Roman"/>
                <a:ea typeface="Times New Roman"/>
                <a:cs typeface="+mj-cs"/>
              </a:rPr>
              <a:t>P</a:t>
            </a:r>
            <a:r>
              <a:rPr lang="en-US" sz="2400" baseline="-25000" dirty="0">
                <a:latin typeface="Times New Roman"/>
                <a:ea typeface="Times New Roman"/>
                <a:cs typeface="+mj-cs"/>
              </a:rPr>
              <a:t>2</a:t>
            </a:r>
            <a:r>
              <a:rPr lang="en-US" sz="2400" dirty="0">
                <a:latin typeface="Times New Roman"/>
                <a:ea typeface="Times New Roman"/>
                <a:cs typeface="+mj-cs"/>
              </a:rPr>
              <a:t>O</a:t>
            </a:r>
            <a:r>
              <a:rPr lang="en-US" sz="2400" baseline="-25000" dirty="0">
                <a:latin typeface="Times New Roman"/>
                <a:ea typeface="Times New Roman"/>
                <a:cs typeface="+mj-cs"/>
              </a:rPr>
              <a:t>5</a:t>
            </a:r>
            <a:r>
              <a:rPr lang="ar-IQ" sz="2400" dirty="0">
                <a:latin typeface="Times New Roman"/>
                <a:ea typeface="Times New Roman"/>
                <a:cs typeface="+mj-cs"/>
              </a:rPr>
              <a:t> / دونم </a:t>
            </a:r>
            <a:r>
              <a:rPr lang="ar-IQ" sz="2400" dirty="0" smtClean="0">
                <a:cs typeface="+mj-cs"/>
              </a:rPr>
              <a:t>اعطى </a:t>
            </a:r>
            <a:r>
              <a:rPr lang="ar-IQ" sz="2400" dirty="0">
                <a:cs typeface="+mj-cs"/>
              </a:rPr>
              <a:t>أعلى حاصل </a:t>
            </a:r>
            <a:endParaRPr lang="ar-IQ" sz="2400" dirty="0" smtClean="0">
              <a:cs typeface="+mj-cs"/>
            </a:endParaRPr>
          </a:p>
          <a:p>
            <a:pPr algn="just" rtl="1">
              <a:lnSpc>
                <a:spcPct val="150000"/>
              </a:lnSpc>
              <a:buFontTx/>
              <a:buChar char="-"/>
            </a:pPr>
            <a:r>
              <a:rPr lang="ar-IQ" sz="2400" dirty="0" smtClean="0">
                <a:cs typeface="+mj-cs"/>
              </a:rPr>
              <a:t>كما </a:t>
            </a:r>
            <a:r>
              <a:rPr lang="ar-IQ" sz="2400" dirty="0">
                <a:cs typeface="+mj-cs"/>
              </a:rPr>
              <a:t>بينت ان الاصناف المتأحرة تحتاج الى كمية من النتروجين اكبر مقارنة بالاصناف المبكرة </a:t>
            </a:r>
            <a:endParaRPr lang="ar-IQ" sz="2400" dirty="0" smtClean="0">
              <a:cs typeface="+mj-cs"/>
            </a:endParaRPr>
          </a:p>
          <a:p>
            <a:pPr algn="just" rtl="1">
              <a:lnSpc>
                <a:spcPct val="150000"/>
              </a:lnSpc>
              <a:buFontTx/>
              <a:buChar char="-"/>
            </a:pPr>
            <a:r>
              <a:rPr lang="ar-IQ" sz="2400" dirty="0" smtClean="0">
                <a:cs typeface="+mj-cs"/>
              </a:rPr>
              <a:t>واذا </a:t>
            </a:r>
            <a:r>
              <a:rPr lang="ar-IQ" sz="2400" dirty="0">
                <a:cs typeface="+mj-cs"/>
              </a:rPr>
              <a:t>ظهرت اعراض نقص البورون يضاف 2كغم بوراكس</a:t>
            </a:r>
            <a:r>
              <a:rPr lang="ar-IQ" sz="2400" dirty="0" smtClean="0">
                <a:cs typeface="+mj-cs"/>
              </a:rPr>
              <a:t>/ دونم </a:t>
            </a:r>
          </a:p>
          <a:p>
            <a:pPr algn="just" rtl="1">
              <a:lnSpc>
                <a:spcPct val="150000"/>
              </a:lnSpc>
              <a:buFontTx/>
              <a:buChar char="-"/>
            </a:pPr>
            <a:r>
              <a:rPr lang="ar-IQ" sz="2400" dirty="0" smtClean="0">
                <a:cs typeface="+mj-cs"/>
              </a:rPr>
              <a:t>وفي </a:t>
            </a:r>
            <a:r>
              <a:rPr lang="ar-IQ" sz="2400" dirty="0">
                <a:cs typeface="+mj-cs"/>
              </a:rPr>
              <a:t>الترب الخفيفة يفضل اضافة جزء من السماد قبل الزراعة, </a:t>
            </a:r>
            <a:endParaRPr lang="ar-IQ" sz="2400" dirty="0" smtClean="0">
              <a:cs typeface="+mj-cs"/>
            </a:endParaRPr>
          </a:p>
          <a:p>
            <a:pPr algn="just" rtl="1">
              <a:lnSpc>
                <a:spcPct val="150000"/>
              </a:lnSpc>
              <a:buFontTx/>
              <a:buChar char="-"/>
            </a:pPr>
            <a:r>
              <a:rPr lang="ar-IQ" sz="2400" dirty="0" smtClean="0">
                <a:cs typeface="+mj-cs"/>
              </a:rPr>
              <a:t>كما </a:t>
            </a:r>
            <a:r>
              <a:rPr lang="ar-IQ" sz="2400" dirty="0">
                <a:cs typeface="+mj-cs"/>
              </a:rPr>
              <a:t>وجد ان اضافة السماد النتروجيني ادى الى زيادة امتصاص النبات لعناصر </a:t>
            </a:r>
            <a:r>
              <a:rPr lang="ar-IQ" sz="2400" dirty="0" smtClean="0">
                <a:cs typeface="+mj-cs"/>
              </a:rPr>
              <a:t>النتروجين والفسفور والبوتاسيوم </a:t>
            </a:r>
            <a:r>
              <a:rPr lang="ar-IQ" sz="2400" dirty="0">
                <a:cs typeface="+mj-cs"/>
              </a:rPr>
              <a:t>والكالسيوم والمغنيسيوم. </a:t>
            </a:r>
            <a:endParaRPr lang="ar-IQ" sz="2400" dirty="0" smtClean="0">
              <a:cs typeface="+mj-cs"/>
            </a:endParaRPr>
          </a:p>
          <a:p>
            <a:pPr algn="just" rtl="1">
              <a:lnSpc>
                <a:spcPct val="150000"/>
              </a:lnSpc>
              <a:buFontTx/>
              <a:buChar char="-"/>
            </a:pPr>
            <a:r>
              <a:rPr lang="ar-IQ" sz="2400" dirty="0" smtClean="0">
                <a:cs typeface="+mj-cs"/>
              </a:rPr>
              <a:t>تضاف </a:t>
            </a:r>
            <a:r>
              <a:rPr lang="ar-IQ" sz="2400" dirty="0">
                <a:cs typeface="+mj-cs"/>
              </a:rPr>
              <a:t>الاسمدة اما بعمل حفر اسفل النباتات وتوزع عليها الكميات وتسمى هذه الطريقة بالتلقيم (التكبيش) </a:t>
            </a:r>
            <a:endParaRPr lang="ar-IQ" sz="2400" dirty="0" smtClean="0">
              <a:cs typeface="+mj-cs"/>
            </a:endParaRPr>
          </a:p>
          <a:p>
            <a:pPr algn="just" rtl="1">
              <a:lnSpc>
                <a:spcPct val="150000"/>
              </a:lnSpc>
              <a:buFontTx/>
              <a:buChar char="-"/>
            </a:pPr>
            <a:r>
              <a:rPr lang="ar-IQ" sz="2400" dirty="0" smtClean="0">
                <a:cs typeface="+mj-cs"/>
              </a:rPr>
              <a:t>او </a:t>
            </a:r>
            <a:r>
              <a:rPr lang="ar-IQ" sz="2400" dirty="0">
                <a:cs typeface="+mj-cs"/>
              </a:rPr>
              <a:t>بعمل اخدود على طول المرز اسفل النباتات وهو المفضل لان جميع النباتات تحصل على السماد بالكمية والمسافة المناسبة عن النبات</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173885388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324600"/>
          </a:xfrm>
        </p:spPr>
        <p:txBody>
          <a:bodyPr>
            <a:normAutofit fontScale="85000" lnSpcReduction="20000"/>
          </a:bodyPr>
          <a:lstStyle/>
          <a:p>
            <a:pPr marL="0" lvl="0" indent="0" algn="just" rtl="1">
              <a:lnSpc>
                <a:spcPct val="115000"/>
              </a:lnSpc>
              <a:spcBef>
                <a:spcPts val="0"/>
              </a:spcBef>
              <a:buNone/>
            </a:pPr>
            <a:endParaRPr lang="ar-IQ" sz="2400" b="1" dirty="0">
              <a:solidFill>
                <a:srgbClr val="C00000"/>
              </a:solidFill>
              <a:latin typeface="Times New Roman"/>
              <a:ea typeface="Times New Roman"/>
              <a:cs typeface="+mj-cs"/>
            </a:endParaRPr>
          </a:p>
          <a:p>
            <a:pPr lvl="0" algn="just" rtl="1">
              <a:lnSpc>
                <a:spcPct val="120000"/>
              </a:lnSpc>
              <a:spcBef>
                <a:spcPts val="0"/>
              </a:spcBef>
              <a:buFont typeface="Wingdings" panose="05000000000000000000" pitchFamily="2" charset="2"/>
              <a:buChar char="Ø"/>
            </a:pPr>
            <a:r>
              <a:rPr lang="ar-IQ" sz="2600" b="1" dirty="0" smtClean="0">
                <a:solidFill>
                  <a:srgbClr val="C00000"/>
                </a:solidFill>
                <a:latin typeface="Times New Roman"/>
                <a:ea typeface="Times New Roman"/>
                <a:cs typeface="+mj-cs"/>
              </a:rPr>
              <a:t>النضج </a:t>
            </a:r>
            <a:endParaRPr lang="en-US" sz="2600" dirty="0">
              <a:solidFill>
                <a:srgbClr val="C00000"/>
              </a:solidFill>
              <a:latin typeface="Times New Roman"/>
              <a:ea typeface="Times New Roman"/>
              <a:cs typeface="+mj-cs"/>
            </a:endParaRPr>
          </a:p>
          <a:p>
            <a:pPr algn="just" rtl="1">
              <a:lnSpc>
                <a:spcPct val="120000"/>
              </a:lnSpc>
              <a:buFontTx/>
              <a:buChar char="-"/>
            </a:pPr>
            <a:r>
              <a:rPr lang="ar-IQ" sz="2600" dirty="0" smtClean="0">
                <a:ea typeface="Times New Roman"/>
                <a:cs typeface="+mj-cs"/>
              </a:rPr>
              <a:t>يمكن </a:t>
            </a:r>
            <a:r>
              <a:rPr lang="ar-IQ" sz="2600" dirty="0">
                <a:ea typeface="Times New Roman"/>
                <a:cs typeface="+mj-cs"/>
              </a:rPr>
              <a:t>تعريف النضج في اللهانة باكتمال تكوين الرؤوس كليا″ بالاضافة الى صلابتها وتصبح الاوراق الموجودة في قمة الرأس مشدودة ولامعة ويمكن ان تنفجر اذا زاد نضجها. </a:t>
            </a:r>
            <a:endParaRPr lang="ar-IQ" sz="2600" dirty="0" smtClean="0">
              <a:ea typeface="Times New Roman"/>
              <a:cs typeface="+mj-cs"/>
            </a:endParaRPr>
          </a:p>
          <a:p>
            <a:pPr algn="just" rtl="1">
              <a:lnSpc>
                <a:spcPct val="120000"/>
              </a:lnSpc>
              <a:buFontTx/>
              <a:buChar char="-"/>
            </a:pPr>
            <a:r>
              <a:rPr lang="ar-IQ" sz="2600" dirty="0" smtClean="0">
                <a:ea typeface="Times New Roman"/>
                <a:cs typeface="+mj-cs"/>
              </a:rPr>
              <a:t>تختلف </a:t>
            </a:r>
            <a:r>
              <a:rPr lang="ar-IQ" sz="2600" dirty="0">
                <a:ea typeface="Times New Roman"/>
                <a:cs typeface="+mj-cs"/>
              </a:rPr>
              <a:t>الفترة اللازمة للنضج حسب الظروف الجوية وخصوبة التربة والري</a:t>
            </a:r>
            <a:r>
              <a:rPr lang="ar-IQ" sz="2600" dirty="0" smtClean="0">
                <a:ea typeface="Times New Roman"/>
                <a:cs typeface="+mj-cs"/>
              </a:rPr>
              <a:t>,</a:t>
            </a:r>
          </a:p>
          <a:p>
            <a:pPr algn="just" rtl="1">
              <a:lnSpc>
                <a:spcPct val="120000"/>
              </a:lnSpc>
              <a:buFontTx/>
              <a:buChar char="-"/>
            </a:pPr>
            <a:r>
              <a:rPr lang="ar-IQ" sz="2600" dirty="0" smtClean="0">
                <a:ea typeface="Times New Roman"/>
                <a:cs typeface="+mj-cs"/>
              </a:rPr>
              <a:t> </a:t>
            </a:r>
            <a:r>
              <a:rPr lang="ar-IQ" sz="2600" dirty="0">
                <a:ea typeface="Times New Roman"/>
                <a:cs typeface="+mj-cs"/>
              </a:rPr>
              <a:t>يبدأ النضج بعد حوالي 2 – 4,5 شهر بعد الشتل حسب الصنف اذا كان مبكرا″ او متأخرا″ وحسب موعد </a:t>
            </a:r>
            <a:r>
              <a:rPr lang="ar-IQ" sz="2600" dirty="0" smtClean="0">
                <a:ea typeface="Times New Roman"/>
                <a:cs typeface="+mj-cs"/>
              </a:rPr>
              <a:t>الزراعة،</a:t>
            </a:r>
          </a:p>
          <a:p>
            <a:pPr algn="just" rtl="1">
              <a:lnSpc>
                <a:spcPct val="120000"/>
              </a:lnSpc>
              <a:buFontTx/>
              <a:buChar char="-"/>
            </a:pPr>
            <a:r>
              <a:rPr lang="ar-IQ" sz="2600" dirty="0" smtClean="0">
                <a:ea typeface="Times New Roman"/>
                <a:cs typeface="+mj-cs"/>
              </a:rPr>
              <a:t>  </a:t>
            </a:r>
            <a:r>
              <a:rPr lang="ar-IQ" sz="2600" dirty="0">
                <a:ea typeface="Times New Roman"/>
                <a:cs typeface="+mj-cs"/>
              </a:rPr>
              <a:t>تستمر عملية الجمع 1 – 2 شهر ويجمع المحصول اسبوعيا بقطع الرؤوس في سكين حادة مع جزء الساق ثم ازالة الاوراق </a:t>
            </a:r>
            <a:r>
              <a:rPr lang="ar-IQ" sz="2600" dirty="0" smtClean="0">
                <a:ea typeface="Times New Roman"/>
                <a:cs typeface="+mj-cs"/>
              </a:rPr>
              <a:t>الخارجية،</a:t>
            </a:r>
          </a:p>
          <a:p>
            <a:pPr algn="just" rtl="1">
              <a:lnSpc>
                <a:spcPct val="120000"/>
              </a:lnSpc>
              <a:buFontTx/>
              <a:buChar char="-"/>
            </a:pPr>
            <a:r>
              <a:rPr lang="ar-IQ" sz="2600" dirty="0" smtClean="0">
                <a:ea typeface="Times New Roman"/>
                <a:cs typeface="+mj-cs"/>
              </a:rPr>
              <a:t> </a:t>
            </a:r>
            <a:r>
              <a:rPr lang="ar-IQ" sz="2600" dirty="0">
                <a:ea typeface="Times New Roman"/>
                <a:cs typeface="+mj-cs"/>
              </a:rPr>
              <a:t>اما اذا كانت نسبة الرؤوس الناضجة اكثر من نسبة الرؤوس التي تحصد فيجب ان يمنع الري لكي لاتنفجر</a:t>
            </a:r>
            <a:r>
              <a:rPr lang="ar-IQ" sz="2600" dirty="0" smtClean="0">
                <a:ea typeface="Times New Roman"/>
                <a:cs typeface="+mj-cs"/>
              </a:rPr>
              <a:t>,</a:t>
            </a:r>
          </a:p>
          <a:p>
            <a:pPr algn="just" rtl="1">
              <a:lnSpc>
                <a:spcPct val="120000"/>
              </a:lnSpc>
              <a:buFontTx/>
              <a:buChar char="-"/>
            </a:pPr>
            <a:r>
              <a:rPr lang="ar-IQ" sz="2600" dirty="0" smtClean="0">
                <a:ea typeface="Times New Roman"/>
                <a:cs typeface="+mj-cs"/>
              </a:rPr>
              <a:t> </a:t>
            </a:r>
            <a:r>
              <a:rPr lang="ar-IQ" sz="2600" dirty="0">
                <a:ea typeface="Times New Roman"/>
                <a:cs typeface="+mj-cs"/>
              </a:rPr>
              <a:t>في بعض دول العالم تحصد الرؤوس ميكانيكيا </a:t>
            </a:r>
            <a:r>
              <a:rPr lang="en-US" sz="2600" dirty="0">
                <a:solidFill>
                  <a:schemeClr val="accent1">
                    <a:lumMod val="75000"/>
                  </a:schemeClr>
                </a:solidFill>
                <a:latin typeface="Times New Roman"/>
                <a:ea typeface="Times New Roman"/>
                <a:cs typeface="+mj-cs"/>
              </a:rPr>
              <a:t>Mechanical harvesting</a:t>
            </a:r>
            <a:r>
              <a:rPr lang="ar-IQ" sz="2600" dirty="0">
                <a:solidFill>
                  <a:schemeClr val="accent1">
                    <a:lumMod val="75000"/>
                  </a:schemeClr>
                </a:solidFill>
                <a:latin typeface="Times New Roman"/>
                <a:ea typeface="Times New Roman"/>
                <a:cs typeface="+mj-cs"/>
              </a:rPr>
              <a:t> </a:t>
            </a:r>
            <a:r>
              <a:rPr lang="ar-IQ" sz="2600" dirty="0">
                <a:latin typeface="Times New Roman"/>
                <a:ea typeface="Times New Roman"/>
                <a:cs typeface="+mj-cs"/>
              </a:rPr>
              <a:t>الا انه لايزال محدود الانتشار. </a:t>
            </a:r>
            <a:endParaRPr lang="ar-IQ" sz="2600" dirty="0" smtClean="0">
              <a:latin typeface="Times New Roman"/>
              <a:ea typeface="Times New Roman"/>
              <a:cs typeface="+mj-cs"/>
            </a:endParaRPr>
          </a:p>
          <a:p>
            <a:pPr algn="just" rtl="1">
              <a:lnSpc>
                <a:spcPct val="120000"/>
              </a:lnSpc>
              <a:buFontTx/>
              <a:buChar char="-"/>
            </a:pPr>
            <a:r>
              <a:rPr lang="ar-IQ" sz="2600" dirty="0" smtClean="0">
                <a:latin typeface="Times New Roman"/>
                <a:ea typeface="Times New Roman"/>
                <a:cs typeface="+mj-cs"/>
              </a:rPr>
              <a:t> </a:t>
            </a:r>
            <a:r>
              <a:rPr lang="ar-IQ" sz="2600" dirty="0">
                <a:latin typeface="Times New Roman"/>
                <a:ea typeface="Times New Roman"/>
                <a:cs typeface="+mj-cs"/>
              </a:rPr>
              <a:t>يعطي الدونم من الحاصل 2 – 4 الآف راس تزن حوالي 3 – 5 طن </a:t>
            </a:r>
            <a:r>
              <a:rPr lang="ar-IQ" sz="2600" dirty="0" smtClean="0">
                <a:latin typeface="Times New Roman"/>
                <a:ea typeface="Times New Roman"/>
                <a:cs typeface="+mj-cs"/>
              </a:rPr>
              <a:t>دونم</a:t>
            </a:r>
            <a:r>
              <a:rPr lang="ar-IQ" sz="2600" baseline="30000" dirty="0" smtClean="0">
                <a:latin typeface="Times New Roman"/>
                <a:ea typeface="Times New Roman"/>
                <a:cs typeface="+mj-cs"/>
              </a:rPr>
              <a:t>- 1  </a:t>
            </a:r>
          </a:p>
          <a:p>
            <a:pPr marL="0" indent="0" algn="just" rtl="1">
              <a:lnSpc>
                <a:spcPct val="120000"/>
              </a:lnSpc>
              <a:buNone/>
            </a:pPr>
            <a:r>
              <a:rPr lang="ar-IQ" sz="2600" baseline="30000" dirty="0" smtClean="0">
                <a:latin typeface="Times New Roman"/>
                <a:ea typeface="Times New Roman"/>
                <a:cs typeface="+mj-cs"/>
              </a:rPr>
              <a:t>-</a:t>
            </a:r>
            <a:r>
              <a:rPr lang="ar-IQ" sz="2600" dirty="0" smtClean="0">
                <a:latin typeface="Times New Roman"/>
                <a:ea typeface="Times New Roman"/>
                <a:cs typeface="+mj-cs"/>
              </a:rPr>
              <a:t>                     .................... يتبع</a:t>
            </a:r>
            <a:endParaRPr lang="ar-IQ" sz="2600" baseline="30000" dirty="0">
              <a:latin typeface="Times New Roman"/>
              <a:ea typeface="Times New Roman"/>
              <a:cs typeface="+mj-cs"/>
            </a:endParaRPr>
          </a:p>
        </p:txBody>
      </p:sp>
    </p:spTree>
    <p:extLst>
      <p:ext uri="{BB962C8B-B14F-4D97-AF65-F5344CB8AC3E}">
        <p14:creationId xmlns:p14="http://schemas.microsoft.com/office/powerpoint/2010/main" val="4030431586"/>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rmAutofit/>
          </a:bodyPr>
          <a:lstStyle/>
          <a:p>
            <a:pPr marL="0" lvl="0" indent="0" algn="just" rtl="1">
              <a:lnSpc>
                <a:spcPct val="115000"/>
              </a:lnSpc>
              <a:spcBef>
                <a:spcPts val="0"/>
              </a:spcBef>
              <a:buNone/>
            </a:pPr>
            <a:endParaRPr lang="ar-IQ" sz="2400" b="1" dirty="0" smtClean="0">
              <a:solidFill>
                <a:srgbClr val="C00000"/>
              </a:solidFill>
              <a:latin typeface="Times New Roman"/>
              <a:ea typeface="Times New Roman"/>
              <a:cs typeface="+mj-cs"/>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mj-cs"/>
              </a:rPr>
              <a:t>الازهار</a:t>
            </a:r>
            <a:endParaRPr lang="en-US" sz="2400" b="1" dirty="0">
              <a:solidFill>
                <a:srgbClr val="C00000"/>
              </a:solidFill>
              <a:latin typeface="Times New Roman"/>
              <a:ea typeface="Times New Roman"/>
              <a:cs typeface="+mj-cs"/>
            </a:endParaRPr>
          </a:p>
          <a:p>
            <a:pPr algn="just" rtl="1">
              <a:buFontTx/>
              <a:buChar char="-"/>
            </a:pPr>
            <a:r>
              <a:rPr lang="ar-IQ" sz="2400" dirty="0" smtClean="0">
                <a:ea typeface="Times New Roman"/>
                <a:cs typeface="+mj-cs"/>
              </a:rPr>
              <a:t>للحرارة </a:t>
            </a:r>
            <a:r>
              <a:rPr lang="ar-IQ" sz="2400" dirty="0">
                <a:ea typeface="Times New Roman"/>
                <a:cs typeface="+mj-cs"/>
              </a:rPr>
              <a:t>تأثيرا كبيرا على الازهار في نبات اللهانة, </a:t>
            </a:r>
            <a:endParaRPr lang="ar-IQ" sz="2400" dirty="0" smtClean="0">
              <a:ea typeface="Times New Roman"/>
              <a:cs typeface="+mj-cs"/>
            </a:endParaRPr>
          </a:p>
          <a:p>
            <a:pPr algn="just" rtl="1">
              <a:buFontTx/>
              <a:buChar char="-"/>
            </a:pPr>
            <a:r>
              <a:rPr lang="ar-IQ" sz="2400" dirty="0" smtClean="0">
                <a:ea typeface="Times New Roman"/>
                <a:cs typeface="+mj-cs"/>
              </a:rPr>
              <a:t>بينت </a:t>
            </a:r>
            <a:r>
              <a:rPr lang="ar-IQ" sz="2400" dirty="0">
                <a:ea typeface="Times New Roman"/>
                <a:cs typeface="+mj-cs"/>
              </a:rPr>
              <a:t>التجارب ان اخذ النباتات الناضجة غير المعرضة لدرجات الحرارة المنخفضة ووضعها داخل بيوت زجاجية دافئة حرارتها بين 15,5 – 21◦م لم تزهر, مقارنة بالنباتات ذاتها عند وضعها في بيوت زجاجية باردة حرارتها بين 10 – 15,5◦م فقد أنتجت ازهارا وبذور, </a:t>
            </a:r>
            <a:endParaRPr lang="ar-IQ" sz="2400" dirty="0" smtClean="0">
              <a:ea typeface="Times New Roman"/>
              <a:cs typeface="+mj-cs"/>
            </a:endParaRPr>
          </a:p>
          <a:p>
            <a:pPr algn="just" rtl="1">
              <a:buFontTx/>
              <a:buChar char="-"/>
            </a:pPr>
            <a:r>
              <a:rPr lang="ar-IQ" sz="2400" dirty="0" smtClean="0">
                <a:ea typeface="Times New Roman"/>
                <a:cs typeface="+mj-cs"/>
              </a:rPr>
              <a:t>كما  </a:t>
            </a:r>
            <a:r>
              <a:rPr lang="ar-IQ" sz="2400" dirty="0">
                <a:ea typeface="Times New Roman"/>
                <a:cs typeface="+mj-cs"/>
              </a:rPr>
              <a:t>وجد ان نباتات اللهانة التي وضعت في البيت الزجاجي الدافئ لفترة سنتين انتجت ثلاثة رؤوس خلال السنة الاولى, وثلاثة اخرى خلال السنة الثانية الا انها انتجت ازهارا وبذور خلال بضعة اشهر بعد نقلها الى البيت الزجاجي </a:t>
            </a:r>
            <a:r>
              <a:rPr lang="ar-IQ" sz="2400" dirty="0" smtClean="0">
                <a:ea typeface="Times New Roman"/>
                <a:cs typeface="+mj-cs"/>
              </a:rPr>
              <a:t>البارد.</a:t>
            </a:r>
            <a:endParaRPr lang="ar-IQ" sz="2400" b="1" dirty="0">
              <a:ea typeface="Times New Roman"/>
              <a:cs typeface="+mj-cs"/>
            </a:endParaRPr>
          </a:p>
          <a:p>
            <a:pPr algn="just" rtl="1">
              <a:buFontTx/>
              <a:buChar char="-"/>
            </a:pPr>
            <a:r>
              <a:rPr lang="ar-IQ" sz="2400" dirty="0" smtClean="0">
                <a:ea typeface="Times New Roman"/>
                <a:cs typeface="+mj-cs"/>
              </a:rPr>
              <a:t>ويمكن </a:t>
            </a:r>
            <a:r>
              <a:rPr lang="ar-IQ" sz="2400" dirty="0">
                <a:ea typeface="Times New Roman"/>
                <a:cs typeface="+mj-cs"/>
              </a:rPr>
              <a:t>تعليل الاختلاف الذي حصل في النباتات بأنه يعود الى الظروف الجوية وليس الى الاختلافات الوراثية, </a:t>
            </a:r>
            <a:endParaRPr lang="ar-IQ" sz="2400" dirty="0" smtClean="0">
              <a:ea typeface="Times New Roman"/>
              <a:cs typeface="+mj-cs"/>
            </a:endParaRPr>
          </a:p>
          <a:p>
            <a:pPr algn="just" rtl="1">
              <a:buFontTx/>
              <a:buChar char="-"/>
            </a:pPr>
            <a:r>
              <a:rPr lang="ar-IQ" sz="2400" dirty="0" smtClean="0">
                <a:ea typeface="Times New Roman"/>
                <a:cs typeface="+mj-cs"/>
              </a:rPr>
              <a:t>كذلك </a:t>
            </a:r>
            <a:r>
              <a:rPr lang="ar-IQ" sz="2400" dirty="0">
                <a:ea typeface="Times New Roman"/>
                <a:cs typeface="+mj-cs"/>
              </a:rPr>
              <a:t>وجد ان نباتات اللهانة التي خزنت على 4,5◦م لمدة شهرين قد انتجت الازهار مبكرا عند نقلها الى البيت الزجاجي الدافئ لفترة شهر واحد عن النباتات التي وضعت داخل البيت الزجاجي البارد </a:t>
            </a:r>
            <a:r>
              <a:rPr lang="ar-IQ" sz="2400" dirty="0" smtClean="0">
                <a:ea typeface="Times New Roman"/>
                <a:cs typeface="+mj-cs"/>
              </a:rPr>
              <a:t>فقط.</a:t>
            </a:r>
            <a:endParaRPr lang="en-US" sz="2400" dirty="0">
              <a:cs typeface="+mj-cs"/>
            </a:endParaRPr>
          </a:p>
        </p:txBody>
      </p:sp>
    </p:spTree>
    <p:extLst>
      <p:ext uri="{BB962C8B-B14F-4D97-AF65-F5344CB8AC3E}">
        <p14:creationId xmlns:p14="http://schemas.microsoft.com/office/powerpoint/2010/main" val="422084801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248400"/>
          </a:xfrm>
        </p:spPr>
        <p:txBody>
          <a:bodyPr>
            <a:normAutofit lnSpcReduction="10000"/>
          </a:bodyPr>
          <a:lstStyle/>
          <a:p>
            <a:pPr marL="0" indent="0" algn="just" rtl="1">
              <a:buNone/>
            </a:pPr>
            <a:r>
              <a:rPr lang="ar-IQ" sz="2400" dirty="0" smtClean="0">
                <a:ea typeface="Times New Roman"/>
                <a:cs typeface="+mj-cs"/>
              </a:rPr>
              <a:t>       </a:t>
            </a:r>
          </a:p>
          <a:p>
            <a:pPr algn="just" rtl="1">
              <a:buFontTx/>
              <a:buChar char="-"/>
            </a:pPr>
            <a:r>
              <a:rPr lang="ar-IQ" sz="2400" dirty="0" smtClean="0">
                <a:ea typeface="Times New Roman"/>
                <a:cs typeface="+mj-cs"/>
              </a:rPr>
              <a:t>كما </a:t>
            </a:r>
            <a:r>
              <a:rPr lang="ar-IQ" sz="2400" dirty="0">
                <a:ea typeface="Times New Roman"/>
                <a:cs typeface="+mj-cs"/>
              </a:rPr>
              <a:t>وجد ان تخزين نباتات اللهانة على حرارة 4,5◦م لمدة شهرين قد أسرع بالازهار, اما تخزين اللهانة لفترة بين 15 – 30 يوما على الحرارة الباردة فله تأثير بسيط على الازهار, </a:t>
            </a:r>
            <a:endParaRPr lang="ar-IQ" sz="2400" dirty="0" smtClean="0">
              <a:ea typeface="Times New Roman"/>
              <a:cs typeface="+mj-cs"/>
            </a:endParaRPr>
          </a:p>
          <a:p>
            <a:pPr algn="just" rtl="1">
              <a:buFontTx/>
              <a:buChar char="-"/>
            </a:pPr>
            <a:r>
              <a:rPr lang="ar-IQ" sz="2400" dirty="0" smtClean="0">
                <a:ea typeface="Times New Roman"/>
                <a:cs typeface="+mj-cs"/>
              </a:rPr>
              <a:t>وعند </a:t>
            </a:r>
            <a:r>
              <a:rPr lang="ar-IQ" sz="2400" dirty="0">
                <a:ea typeface="Times New Roman"/>
                <a:cs typeface="+mj-cs"/>
              </a:rPr>
              <a:t>اجراء تحليل كيمياوي للقمم النامية لنبات اللهانة وجد ان هناك زيادة في تخزين المواد الغذائية وهذه الزيادة لها علاقة بتكوين الشماريخ الزهرية, </a:t>
            </a:r>
            <a:endParaRPr lang="ar-IQ" sz="2400" dirty="0" smtClean="0">
              <a:ea typeface="Times New Roman"/>
              <a:cs typeface="+mj-cs"/>
            </a:endParaRPr>
          </a:p>
          <a:p>
            <a:pPr algn="just" rtl="1">
              <a:buFontTx/>
              <a:buChar char="-"/>
            </a:pPr>
            <a:r>
              <a:rPr lang="ar-IQ" sz="2400" dirty="0" smtClean="0">
                <a:ea typeface="Times New Roman"/>
                <a:cs typeface="+mj-cs"/>
              </a:rPr>
              <a:t>في </a:t>
            </a:r>
            <a:r>
              <a:rPr lang="ar-IQ" sz="2400" dirty="0">
                <a:ea typeface="Times New Roman"/>
                <a:cs typeface="+mj-cs"/>
              </a:rPr>
              <a:t>حين وجد ان طول النهار ليس له تأثير او له تأثير بسيط على الازهار في اللهانة, </a:t>
            </a:r>
            <a:endParaRPr lang="ar-IQ" sz="2400" dirty="0" smtClean="0">
              <a:ea typeface="Times New Roman"/>
              <a:cs typeface="+mj-cs"/>
            </a:endParaRPr>
          </a:p>
          <a:p>
            <a:pPr algn="just" rtl="1">
              <a:buFontTx/>
              <a:buChar char="-"/>
            </a:pPr>
            <a:r>
              <a:rPr lang="ar-IQ" sz="2400" dirty="0" smtClean="0">
                <a:ea typeface="Times New Roman"/>
                <a:cs typeface="+mj-cs"/>
              </a:rPr>
              <a:t>ويتضح </a:t>
            </a:r>
            <a:r>
              <a:rPr lang="ar-IQ" sz="2400" dirty="0">
                <a:ea typeface="Times New Roman"/>
                <a:cs typeface="+mj-cs"/>
              </a:rPr>
              <a:t>مما سبق ان الظروف الجوية هي التي تتحكم في نوع النمو ومن السهولة إنتاج جيل واحد من اللهانة كل سنة. </a:t>
            </a:r>
            <a:endParaRPr lang="ar-IQ" sz="2400" dirty="0" smtClean="0">
              <a:ea typeface="Times New Roman"/>
              <a:cs typeface="+mj-cs"/>
            </a:endParaRPr>
          </a:p>
          <a:p>
            <a:pPr algn="just" rtl="1">
              <a:buFontTx/>
              <a:buChar char="-"/>
            </a:pPr>
            <a:r>
              <a:rPr lang="ar-IQ" sz="2400" dirty="0" smtClean="0">
                <a:ea typeface="Times New Roman"/>
                <a:cs typeface="+mj-cs"/>
              </a:rPr>
              <a:t>وفي </a:t>
            </a:r>
            <a:r>
              <a:rPr lang="ar-IQ" sz="2400" dirty="0">
                <a:ea typeface="Times New Roman"/>
                <a:cs typeface="+mj-cs"/>
              </a:rPr>
              <a:t>تجارب اخرى اجريت من قبل اليابانيين على هذا النبات وجد ان درجة الحرارة بين صفر – 9◦م تكون ملائمة لاحداث عملية </a:t>
            </a:r>
            <a:r>
              <a:rPr lang="ar-IQ" sz="2400" dirty="0">
                <a:solidFill>
                  <a:schemeClr val="accent6">
                    <a:lumMod val="75000"/>
                  </a:schemeClr>
                </a:solidFill>
                <a:ea typeface="Times New Roman"/>
                <a:cs typeface="+mj-cs"/>
              </a:rPr>
              <a:t>الارتباع</a:t>
            </a:r>
            <a:r>
              <a:rPr lang="ar-IQ" sz="2400" dirty="0">
                <a:ea typeface="Times New Roman"/>
                <a:cs typeface="+mj-cs"/>
              </a:rPr>
              <a:t> </a:t>
            </a:r>
            <a:r>
              <a:rPr lang="en-US" sz="2400" dirty="0" err="1">
                <a:solidFill>
                  <a:schemeClr val="accent1">
                    <a:lumMod val="75000"/>
                  </a:schemeClr>
                </a:solidFill>
                <a:latin typeface="Times New Roman"/>
                <a:ea typeface="Times New Roman"/>
                <a:cs typeface="+mj-cs"/>
              </a:rPr>
              <a:t>Vernilization</a:t>
            </a:r>
            <a:r>
              <a:rPr lang="ar-IQ" sz="2400" dirty="0">
                <a:latin typeface="Times New Roman"/>
                <a:ea typeface="Times New Roman"/>
                <a:cs typeface="+mj-cs"/>
              </a:rPr>
              <a:t> </a:t>
            </a:r>
            <a:r>
              <a:rPr lang="ar-IQ" sz="2400" dirty="0">
                <a:solidFill>
                  <a:schemeClr val="accent6">
                    <a:lumMod val="75000"/>
                  </a:schemeClr>
                </a:solidFill>
                <a:latin typeface="Times New Roman"/>
                <a:ea typeface="Times New Roman"/>
                <a:cs typeface="+mj-cs"/>
              </a:rPr>
              <a:t>( الاسراع في ازهار بعض النباتات عند تعرضها الى درجات حرارية منخفضة خلال فترة حياتها) </a:t>
            </a:r>
            <a:r>
              <a:rPr lang="ar-IQ" sz="2400" dirty="0">
                <a:latin typeface="Times New Roman"/>
                <a:ea typeface="Times New Roman"/>
                <a:cs typeface="+mj-cs"/>
              </a:rPr>
              <a:t>وان النبات يجب ان يتعرض الى درجات الحرارة المنخفضة يوميا وان يجتاز فترة الحداثة لكي تحدث عملية الارتباع, </a:t>
            </a:r>
            <a:endParaRPr lang="ar-IQ" sz="2400" dirty="0" smtClean="0">
              <a:latin typeface="Times New Roman"/>
              <a:ea typeface="Times New Roman"/>
              <a:cs typeface="+mj-cs"/>
            </a:endParaRPr>
          </a:p>
          <a:p>
            <a:pPr algn="just" rtl="1">
              <a:buFontTx/>
              <a:buChar char="-"/>
            </a:pPr>
            <a:r>
              <a:rPr lang="ar-IQ" sz="2400" dirty="0" smtClean="0">
                <a:latin typeface="Times New Roman"/>
                <a:ea typeface="Times New Roman"/>
                <a:cs typeface="+mj-cs"/>
              </a:rPr>
              <a:t>ويجب </a:t>
            </a:r>
            <a:r>
              <a:rPr lang="ar-IQ" sz="2400" dirty="0">
                <a:latin typeface="Times New Roman"/>
                <a:ea typeface="Times New Roman"/>
                <a:cs typeface="+mj-cs"/>
              </a:rPr>
              <a:t>الاشارة الى ان حدوث الازهار في اللهانة يشكل خسارة كبيرة للمزارع الذي يريد الحصول على الرؤوس. </a:t>
            </a:r>
            <a:r>
              <a:rPr lang="ar-IQ" sz="2400" dirty="0" smtClean="0">
                <a:latin typeface="Times New Roman"/>
                <a:ea typeface="Times New Roman"/>
                <a:cs typeface="+mj-cs"/>
              </a:rPr>
              <a:t>.......... يتبع</a:t>
            </a:r>
            <a:endParaRPr lang="en-US" sz="2400" dirty="0">
              <a:cs typeface="+mj-cs"/>
            </a:endParaRPr>
          </a:p>
        </p:txBody>
      </p:sp>
    </p:spTree>
    <p:extLst>
      <p:ext uri="{BB962C8B-B14F-4D97-AF65-F5344CB8AC3E}">
        <p14:creationId xmlns:p14="http://schemas.microsoft.com/office/powerpoint/2010/main" val="693882610"/>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الازهار المبكر للنباتات قبل النضج </a:t>
            </a:r>
            <a:endParaRPr lang="en-US" sz="2400" dirty="0">
              <a:solidFill>
                <a:srgbClr val="C00000"/>
              </a:solidFill>
              <a:latin typeface="Times New Roman"/>
              <a:ea typeface="Times New Roman"/>
            </a:endParaRPr>
          </a:p>
          <a:p>
            <a:pPr marL="180975" marR="0" indent="-180975" algn="just" rtl="1">
              <a:lnSpc>
                <a:spcPct val="150000"/>
              </a:lnSpc>
              <a:spcBef>
                <a:spcPts val="0"/>
              </a:spcBef>
              <a:spcAft>
                <a:spcPts val="0"/>
              </a:spcAft>
              <a:buNone/>
            </a:pPr>
            <a:r>
              <a:rPr lang="ar-IQ" sz="2400" dirty="0" smtClean="0">
                <a:latin typeface="Times New Roman"/>
                <a:ea typeface="Times New Roman"/>
                <a:cs typeface="Times New Roman"/>
              </a:rPr>
              <a:t>-</a:t>
            </a:r>
            <a:r>
              <a:rPr lang="en-US" sz="2400" dirty="0" smtClean="0">
                <a:latin typeface="Times New Roman"/>
                <a:ea typeface="Times New Roman"/>
                <a:cs typeface="Times New Roman"/>
              </a:rPr>
              <a:t> </a:t>
            </a:r>
            <a:r>
              <a:rPr lang="ar-IQ" sz="2400" dirty="0" smtClean="0">
                <a:latin typeface="Times New Roman"/>
                <a:ea typeface="Times New Roman"/>
                <a:cs typeface="Times New Roman"/>
              </a:rPr>
              <a:t>تتجه </a:t>
            </a:r>
            <a:r>
              <a:rPr lang="ar-IQ" sz="2400" dirty="0">
                <a:latin typeface="Times New Roman"/>
                <a:ea typeface="Times New Roman"/>
                <a:cs typeface="Times New Roman"/>
              </a:rPr>
              <a:t>بعض النباتات الى الازهار المبكر قبل ان تتكون الرؤوس وتلتف مما يسبب خسارة كبيرة للمزارعين ومن اسباب هذه الظاهرة </a:t>
            </a:r>
            <a:r>
              <a:rPr lang="ar-IQ" sz="2400" dirty="0" smtClean="0">
                <a:latin typeface="Times New Roman"/>
                <a:ea typeface="Times New Roman"/>
                <a:cs typeface="Times New Roman"/>
              </a:rPr>
              <a:t>:</a:t>
            </a:r>
            <a:endParaRPr lang="ar-IQ" sz="2400" dirty="0" smtClean="0">
              <a:latin typeface="Times New Roman"/>
              <a:ea typeface="Times New Roman"/>
            </a:endParaRPr>
          </a:p>
          <a:p>
            <a:pPr marL="457200" marR="0" indent="-457200" algn="just" rtl="1">
              <a:lnSpc>
                <a:spcPct val="150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رداءة </a:t>
            </a:r>
            <a:r>
              <a:rPr lang="ar-IQ" sz="2400" dirty="0">
                <a:latin typeface="Times New Roman"/>
                <a:ea typeface="Times New Roman"/>
                <a:cs typeface="Times New Roman"/>
              </a:rPr>
              <a:t>الصنف المستعمل بسبب عدم نقاوة البذور او ان البذور تكون اساسا ملقحة من نباتات اخرى غير اللهانه او ان الصنف ذاته يحمل عوامل وراثية رديئة تحمل هذه الصفة.  </a:t>
            </a:r>
            <a:endParaRPr lang="en-US" sz="2400" dirty="0">
              <a:latin typeface="Times New Roman"/>
              <a:ea typeface="Times New Roman"/>
            </a:endParaRPr>
          </a:p>
          <a:p>
            <a:pPr marL="457200" marR="0" indent="-457200" algn="just" rtl="1">
              <a:lnSpc>
                <a:spcPct val="150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استعمال </a:t>
            </a:r>
            <a:r>
              <a:rPr lang="ar-IQ" sz="2400" dirty="0">
                <a:latin typeface="Times New Roman"/>
                <a:ea typeface="Times New Roman"/>
                <a:cs typeface="Times New Roman"/>
              </a:rPr>
              <a:t>شتلات كبيرة الحجم ومتقدمة بالعمر والتي يبلغ طولها اكثر من 20سم. </a:t>
            </a:r>
            <a:endParaRPr lang="ar-IQ" sz="2400" dirty="0" smtClean="0">
              <a:latin typeface="Times New Roman"/>
              <a:ea typeface="Times New Roman"/>
            </a:endParaRPr>
          </a:p>
          <a:p>
            <a:pPr marL="457200" marR="0" indent="-457200" algn="just" rtl="1">
              <a:lnSpc>
                <a:spcPct val="150000"/>
              </a:lnSpc>
              <a:spcBef>
                <a:spcPts val="0"/>
              </a:spcBef>
              <a:spcAft>
                <a:spcPts val="0"/>
              </a:spcAft>
              <a:buClr>
                <a:srgbClr val="FF3399"/>
              </a:buClr>
              <a:buFont typeface="+mj-lt"/>
              <a:buAutoNum type="arabicPeriod"/>
            </a:pPr>
            <a:r>
              <a:rPr lang="ar-IQ" sz="2400" dirty="0" smtClean="0">
                <a:ea typeface="Times New Roman"/>
                <a:cs typeface="Times New Roman"/>
              </a:rPr>
              <a:t>اجراء </a:t>
            </a:r>
            <a:r>
              <a:rPr lang="ar-IQ" sz="2400" dirty="0">
                <a:ea typeface="Times New Roman"/>
                <a:cs typeface="Times New Roman"/>
              </a:rPr>
              <a:t>الشتل المتأخر الموعد لان تأخر النباتات في المشتل وتعرضها بصورة طبيعية الى درجة الحرارة المنخفضة خلال الشتاء ولفترة كافية فانها تبدا بالازهار بدون انتاج الرؤوس </a:t>
            </a:r>
            <a:r>
              <a:rPr lang="ar-IQ" sz="2400" dirty="0" smtClean="0">
                <a:ea typeface="Times New Roman"/>
                <a:cs typeface="Times New Roman"/>
              </a:rPr>
              <a:t>(الارتباع)..................... يتبع</a:t>
            </a:r>
            <a:endParaRPr lang="en-US" sz="2400" dirty="0"/>
          </a:p>
        </p:txBody>
      </p:sp>
    </p:spTree>
    <p:extLst>
      <p:ext uri="{BB962C8B-B14F-4D97-AF65-F5344CB8AC3E}">
        <p14:creationId xmlns:p14="http://schemas.microsoft.com/office/powerpoint/2010/main" val="77781760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a:bodyPr>
          <a:lstStyle/>
          <a:p>
            <a:r>
              <a:rPr lang="en-US"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fontScale="92500" lnSpcReduction="10000"/>
          </a:bodyPr>
          <a:lstStyle/>
          <a:p>
            <a:pPr marL="0" lvl="0" indent="0" algn="just" rtl="1">
              <a:lnSpc>
                <a:spcPct val="115000"/>
              </a:lnSpc>
              <a:spcBef>
                <a:spcPts val="0"/>
              </a:spcBef>
              <a:buNone/>
            </a:pPr>
            <a:endParaRPr lang="ar-IQ" sz="2400" b="1" dirty="0" smtClean="0">
              <a:solidFill>
                <a:srgbClr val="C00000"/>
              </a:solidFill>
              <a:latin typeface="Times New Roman"/>
              <a:ea typeface="Times New Roman"/>
              <a:cs typeface="+mj-cs"/>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mj-cs"/>
              </a:rPr>
              <a:t>إنتاج </a:t>
            </a:r>
            <a:r>
              <a:rPr lang="ar-IQ" sz="2400" b="1" dirty="0">
                <a:solidFill>
                  <a:srgbClr val="C00000"/>
                </a:solidFill>
                <a:latin typeface="Times New Roman"/>
                <a:ea typeface="Times New Roman"/>
                <a:cs typeface="+mj-cs"/>
              </a:rPr>
              <a:t>البذور</a:t>
            </a:r>
            <a:endParaRPr lang="en-US" sz="2400" dirty="0">
              <a:solidFill>
                <a:srgbClr val="C00000"/>
              </a:solidFill>
              <a:latin typeface="Times New Roman"/>
              <a:ea typeface="Times New Roman"/>
              <a:cs typeface="+mj-cs"/>
            </a:endParaRPr>
          </a:p>
          <a:p>
            <a:pPr algn="just" rtl="1">
              <a:buFontTx/>
              <a:buChar char="-"/>
            </a:pPr>
            <a:r>
              <a:rPr lang="ar-IQ" sz="2400" dirty="0" smtClean="0">
                <a:ea typeface="Times New Roman"/>
                <a:cs typeface="+mj-cs"/>
              </a:rPr>
              <a:t>لغرض </a:t>
            </a:r>
            <a:r>
              <a:rPr lang="ar-IQ" sz="2400" dirty="0">
                <a:ea typeface="Times New Roman"/>
                <a:cs typeface="+mj-cs"/>
              </a:rPr>
              <a:t>انتاج البذور في اللهانة يجب </a:t>
            </a:r>
            <a:endParaRPr lang="ar-IQ" sz="2400" dirty="0" smtClean="0">
              <a:ea typeface="Times New Roman"/>
              <a:cs typeface="+mj-cs"/>
            </a:endParaRPr>
          </a:p>
          <a:p>
            <a:pPr algn="just" rtl="1">
              <a:buFontTx/>
              <a:buChar char="-"/>
            </a:pPr>
            <a:r>
              <a:rPr lang="ar-IQ" sz="2400" dirty="0" smtClean="0">
                <a:ea typeface="Times New Roman"/>
                <a:cs typeface="+mj-cs"/>
              </a:rPr>
              <a:t>اولا </a:t>
            </a:r>
            <a:r>
              <a:rPr lang="ar-IQ" sz="2400" dirty="0">
                <a:ea typeface="Times New Roman"/>
                <a:cs typeface="+mj-cs"/>
              </a:rPr>
              <a:t>انتخاب النباتات ذات الرؤوس الجيدة والكبيرة الحجم والممثلة للصنف وتوضع علامة خشبية امام كل </a:t>
            </a:r>
            <a:r>
              <a:rPr lang="ar-IQ" sz="2400" dirty="0" smtClean="0">
                <a:ea typeface="Times New Roman"/>
                <a:cs typeface="+mj-cs"/>
              </a:rPr>
              <a:t>نبات، </a:t>
            </a:r>
          </a:p>
          <a:p>
            <a:pPr algn="just" rtl="1">
              <a:buFontTx/>
              <a:buChar char="-"/>
            </a:pPr>
            <a:r>
              <a:rPr lang="ar-IQ" sz="2400" dirty="0" smtClean="0">
                <a:ea typeface="Times New Roman"/>
                <a:cs typeface="+mj-cs"/>
              </a:rPr>
              <a:t>ثم </a:t>
            </a:r>
            <a:r>
              <a:rPr lang="ar-IQ" sz="2400" dirty="0">
                <a:ea typeface="Times New Roman"/>
                <a:cs typeface="+mj-cs"/>
              </a:rPr>
              <a:t>بعد ذلك تقطع الرؤوس مع جزء من الساق ويترك باقي النبات في التربة لبضعة ايام وذلك للسماح للبراعم الجانبية بالنمو</a:t>
            </a:r>
            <a:r>
              <a:rPr lang="ar-IQ" sz="2400" dirty="0" smtClean="0">
                <a:ea typeface="Times New Roman"/>
                <a:cs typeface="+mj-cs"/>
              </a:rPr>
              <a:t>,</a:t>
            </a:r>
          </a:p>
          <a:p>
            <a:pPr algn="just" rtl="1">
              <a:buFontTx/>
              <a:buChar char="-"/>
            </a:pPr>
            <a:r>
              <a:rPr lang="ar-IQ" sz="2400" dirty="0" smtClean="0">
                <a:ea typeface="Times New Roman"/>
                <a:cs typeface="+mj-cs"/>
              </a:rPr>
              <a:t> </a:t>
            </a:r>
            <a:r>
              <a:rPr lang="ar-IQ" sz="2400" dirty="0">
                <a:ea typeface="Times New Roman"/>
                <a:cs typeface="+mj-cs"/>
              </a:rPr>
              <a:t>بعد ذلك تقلع النباتات مع الجذور من التربة وتعاد زراعة النباتات في ارض جيدة مخصصة لانتاج البذور وتزرع في مروز المسافة بينها 75 – 80 سم وبين النباتات 65 – 75 سم</a:t>
            </a:r>
            <a:r>
              <a:rPr lang="ar-IQ" sz="2400" dirty="0" smtClean="0">
                <a:ea typeface="Times New Roman"/>
                <a:cs typeface="+mj-cs"/>
              </a:rPr>
              <a:t>,</a:t>
            </a:r>
          </a:p>
          <a:p>
            <a:pPr algn="just" rtl="1">
              <a:buFontTx/>
              <a:buChar char="-"/>
            </a:pPr>
            <a:r>
              <a:rPr lang="ar-IQ" sz="2400" dirty="0" smtClean="0">
                <a:ea typeface="Times New Roman"/>
                <a:cs typeface="+mj-cs"/>
              </a:rPr>
              <a:t> </a:t>
            </a:r>
            <a:r>
              <a:rPr lang="ar-IQ" sz="2400" dirty="0">
                <a:ea typeface="Times New Roman"/>
                <a:cs typeface="+mj-cs"/>
              </a:rPr>
              <a:t>وتبدا النباتات المزروعة بالازهار خلال شهري اذار ونيسان. </a:t>
            </a:r>
            <a:endParaRPr lang="ar-IQ" sz="2400" dirty="0" smtClean="0">
              <a:ea typeface="Times New Roman"/>
              <a:cs typeface="+mj-cs"/>
            </a:endParaRPr>
          </a:p>
          <a:p>
            <a:pPr algn="just" rtl="1">
              <a:buFontTx/>
              <a:buChar char="-"/>
            </a:pPr>
            <a:r>
              <a:rPr lang="ar-IQ" sz="2400" dirty="0" smtClean="0">
                <a:ea typeface="Times New Roman"/>
                <a:cs typeface="+mj-cs"/>
              </a:rPr>
              <a:t>وقد </a:t>
            </a:r>
            <a:r>
              <a:rPr lang="ar-IQ" sz="2400" dirty="0">
                <a:ea typeface="Times New Roman"/>
                <a:cs typeface="+mj-cs"/>
              </a:rPr>
              <a:t>تظهر صفة عدم التوافق الذاتي </a:t>
            </a:r>
            <a:r>
              <a:rPr lang="en-US" sz="2400" dirty="0">
                <a:latin typeface="Times New Roman"/>
                <a:ea typeface="Times New Roman"/>
                <a:cs typeface="+mj-cs"/>
              </a:rPr>
              <a:t> </a:t>
            </a:r>
            <a:r>
              <a:rPr lang="en-US" sz="2400" dirty="0">
                <a:solidFill>
                  <a:schemeClr val="accent1">
                    <a:lumMod val="75000"/>
                  </a:schemeClr>
                </a:solidFill>
                <a:latin typeface="Times New Roman"/>
                <a:ea typeface="Times New Roman"/>
                <a:cs typeface="+mj-cs"/>
              </a:rPr>
              <a:t>(Self – Incompatibility</a:t>
            </a:r>
            <a:r>
              <a:rPr lang="en-US" sz="2400" dirty="0" smtClean="0">
                <a:solidFill>
                  <a:schemeClr val="accent1">
                    <a:lumMod val="75000"/>
                  </a:schemeClr>
                </a:solidFill>
                <a:latin typeface="Times New Roman"/>
                <a:ea typeface="Times New Roman"/>
                <a:cs typeface="+mj-cs"/>
              </a:rPr>
              <a:t>)</a:t>
            </a:r>
            <a:r>
              <a:rPr lang="ar-IQ" sz="2400" dirty="0" smtClean="0">
                <a:solidFill>
                  <a:schemeClr val="accent1">
                    <a:lumMod val="75000"/>
                  </a:schemeClr>
                </a:solidFill>
                <a:latin typeface="Times New Roman"/>
                <a:ea typeface="Times New Roman"/>
                <a:cs typeface="+mj-cs"/>
              </a:rPr>
              <a:t> </a:t>
            </a:r>
            <a:r>
              <a:rPr lang="ar-IQ" sz="2400" dirty="0" smtClean="0">
                <a:latin typeface="Times New Roman"/>
                <a:ea typeface="Times New Roman"/>
                <a:cs typeface="+mj-cs"/>
              </a:rPr>
              <a:t>في </a:t>
            </a:r>
            <a:r>
              <a:rPr lang="ar-IQ" sz="2400" dirty="0">
                <a:latin typeface="Times New Roman"/>
                <a:ea typeface="Times New Roman"/>
                <a:cs typeface="+mj-cs"/>
              </a:rPr>
              <a:t>بعض الاصناف ويمكن التغلب عليها باجراء عملية تلقيح الازهار قبل تفتحها </a:t>
            </a:r>
            <a:r>
              <a:rPr lang="en-US" sz="2400" dirty="0">
                <a:latin typeface="Times New Roman"/>
                <a:ea typeface="Times New Roman"/>
                <a:cs typeface="+mj-cs"/>
              </a:rPr>
              <a:t>    </a:t>
            </a:r>
            <a:r>
              <a:rPr lang="en-US" sz="2400" dirty="0">
                <a:solidFill>
                  <a:schemeClr val="accent1">
                    <a:lumMod val="75000"/>
                  </a:schemeClr>
                </a:solidFill>
                <a:latin typeface="Times New Roman"/>
                <a:ea typeface="Times New Roman"/>
                <a:cs typeface="+mj-cs"/>
              </a:rPr>
              <a:t>.(Bud pollination)</a:t>
            </a:r>
            <a:r>
              <a:rPr lang="ar-IQ" sz="2400" dirty="0">
                <a:solidFill>
                  <a:schemeClr val="accent1">
                    <a:lumMod val="75000"/>
                  </a:schemeClr>
                </a:solidFill>
                <a:latin typeface="Times New Roman"/>
                <a:ea typeface="Times New Roman"/>
                <a:cs typeface="+mj-cs"/>
              </a:rPr>
              <a:t> </a:t>
            </a:r>
            <a:endParaRPr lang="ar-IQ" sz="2400" dirty="0" smtClean="0">
              <a:solidFill>
                <a:schemeClr val="accent1">
                  <a:lumMod val="75000"/>
                </a:schemeClr>
              </a:solidFill>
              <a:latin typeface="Times New Roman"/>
              <a:ea typeface="Times New Roman"/>
              <a:cs typeface="+mj-cs"/>
            </a:endParaRPr>
          </a:p>
          <a:p>
            <a:pPr algn="just" rtl="1">
              <a:buFontTx/>
              <a:buChar char="-"/>
            </a:pPr>
            <a:r>
              <a:rPr lang="ar-IQ" sz="2400" dirty="0" smtClean="0">
                <a:latin typeface="Times New Roman"/>
                <a:ea typeface="Times New Roman"/>
                <a:cs typeface="+mj-cs"/>
              </a:rPr>
              <a:t>وقد </a:t>
            </a:r>
            <a:r>
              <a:rPr lang="ar-IQ" sz="2400" dirty="0">
                <a:latin typeface="Times New Roman"/>
                <a:ea typeface="Times New Roman"/>
                <a:cs typeface="+mj-cs"/>
              </a:rPr>
              <a:t>دلت الابحاث ان اضافة السماد النتروجيني اثناء خروج الحوامل الزهرية يزيد من عدد الفروع الجانبية للشماريخ الزهرية ويزيد من عدد الازهار والثمار وبالتالي يزيد من وزن البذور. </a:t>
            </a:r>
            <a:endParaRPr lang="ar-IQ" sz="2400" dirty="0" smtClean="0">
              <a:latin typeface="Times New Roman"/>
              <a:ea typeface="Times New Roman"/>
              <a:cs typeface="+mj-cs"/>
            </a:endParaRPr>
          </a:p>
          <a:p>
            <a:pPr algn="just" rtl="1">
              <a:buFontTx/>
              <a:buChar char="-"/>
            </a:pPr>
            <a:r>
              <a:rPr lang="ar-IQ" sz="2400" dirty="0" smtClean="0">
                <a:latin typeface="Times New Roman"/>
                <a:ea typeface="Times New Roman"/>
                <a:cs typeface="+mj-cs"/>
              </a:rPr>
              <a:t>تتراوح </a:t>
            </a:r>
            <a:r>
              <a:rPr lang="ar-IQ" sz="2400" dirty="0">
                <a:latin typeface="Times New Roman"/>
                <a:ea typeface="Times New Roman"/>
                <a:cs typeface="+mj-cs"/>
              </a:rPr>
              <a:t>كمية البذور للدونم بين 100 – 200 كغم, وتحتفظ بحيويتها مدة خمسة سنوات</a:t>
            </a:r>
            <a:r>
              <a:rPr lang="ar-IQ" sz="2400" dirty="0" smtClean="0">
                <a:latin typeface="Times New Roman"/>
                <a:ea typeface="Times New Roman"/>
                <a:cs typeface="+mj-cs"/>
              </a:rPr>
              <a:t>.</a:t>
            </a:r>
            <a:endParaRPr lang="en-US" sz="2400" dirty="0">
              <a:cs typeface="+mj-cs"/>
            </a:endParaRPr>
          </a:p>
        </p:txBody>
      </p:sp>
    </p:spTree>
    <p:extLst>
      <p:ext uri="{BB962C8B-B14F-4D97-AF65-F5344CB8AC3E}">
        <p14:creationId xmlns:p14="http://schemas.microsoft.com/office/powerpoint/2010/main" val="3155739640"/>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algn="just" rtl="1">
              <a:buFontTx/>
              <a:buChar char="-"/>
            </a:pPr>
            <a:r>
              <a:rPr lang="ar-IQ" sz="2400" dirty="0" smtClean="0">
                <a:cs typeface="+mj-cs"/>
              </a:rPr>
              <a:t>ويجب </a:t>
            </a:r>
            <a:r>
              <a:rPr lang="ar-IQ" sz="2400" dirty="0">
                <a:cs typeface="+mj-cs"/>
              </a:rPr>
              <a:t>مراعاة عدم حدوث التلقيح الخلطي بين اصناف اللهانة او نباتات القرنابيط والكلم وجميع النباتات التي تعود الى الجنس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Brassica</a:t>
            </a:r>
            <a:r>
              <a:rPr lang="en-US" sz="2400" dirty="0" smtClean="0">
                <a:cs typeface="+mj-cs"/>
              </a:rPr>
              <a:t> </a:t>
            </a:r>
            <a:endParaRPr lang="ar-IQ" sz="2400" dirty="0" smtClean="0">
              <a:cs typeface="+mj-cs"/>
            </a:endParaRPr>
          </a:p>
          <a:p>
            <a:pPr algn="just" rtl="1">
              <a:buFontTx/>
              <a:buChar char="-"/>
            </a:pPr>
            <a:r>
              <a:rPr lang="ar-IQ" sz="2400" dirty="0" smtClean="0">
                <a:cs typeface="+mj-cs"/>
              </a:rPr>
              <a:t>وينصح </a:t>
            </a:r>
            <a:r>
              <a:rPr lang="ar-IQ" sz="2400" dirty="0">
                <a:cs typeface="+mj-cs"/>
              </a:rPr>
              <a:t>بعزل اصناف اللهانة عن بعضها او عن نباتات العائلة الصليبية بمسافة لا تقل عن 1,5كم وذلك لمنع التلقيح الخلطي وانتاج بذور غير نقية</a:t>
            </a:r>
            <a:r>
              <a:rPr lang="ar-IQ" sz="2400" dirty="0" smtClean="0">
                <a:cs typeface="+mj-cs"/>
              </a:rPr>
              <a:t>.</a:t>
            </a:r>
          </a:p>
          <a:p>
            <a:pPr algn="just" rtl="1">
              <a:buFontTx/>
              <a:buChar char="-"/>
            </a:pPr>
            <a:r>
              <a:rPr lang="ar-IQ" sz="2400" dirty="0" smtClean="0">
                <a:cs typeface="+mj-cs"/>
              </a:rPr>
              <a:t> </a:t>
            </a:r>
            <a:r>
              <a:rPr lang="ar-IQ" sz="2400" dirty="0">
                <a:cs typeface="+mj-cs"/>
              </a:rPr>
              <a:t>وفي المناطق التي لاتنخفض فيها درجات الحرارة كثيرا نجد ان انتاج البذور في اللهانة خاصة الاصناف الاجنبية منها يكون صعبا وذلك لحاجة هذه الاصناف الى درجات حرارية منخفضة لانتاج الازهار وبذا تتبع الطريقة الآتية: </a:t>
            </a:r>
            <a:endParaRPr lang="ar-IQ" sz="2400" dirty="0" smtClean="0">
              <a:cs typeface="+mj-cs"/>
            </a:endParaRPr>
          </a:p>
          <a:p>
            <a:pPr algn="just" rtl="1">
              <a:buFontTx/>
              <a:buChar char="-"/>
            </a:pPr>
            <a:r>
              <a:rPr lang="ar-IQ" sz="2400" dirty="0" smtClean="0">
                <a:cs typeface="+mj-cs"/>
              </a:rPr>
              <a:t>وهي </a:t>
            </a:r>
            <a:r>
              <a:rPr lang="ar-IQ" sz="2400" dirty="0">
                <a:cs typeface="+mj-cs"/>
              </a:rPr>
              <a:t>اجراء عملية الشتل للنباتات في وقت مبكر خلال نهاية الصيف ولذا نجد ان الرؤوس تنضج خلال نهاية الخريف او اوائل الشتاء ثم تنتخب الرؤوس الجيدة المطابقة للصنف وتقلع النباتات كاملة مع الجذور ثم تخزن في مخازن مبردة على حرارة بين 2 – 5 ◦م لمدة شهرين تقريبا ثم تقطع الرؤوس وتزرع الجذور مع الساق خلال نهاية الشتاء واوائل الربيع فتزهر هذه النباتات خلال الربيع. </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3896054356"/>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just" rtl="1">
              <a:lnSpc>
                <a:spcPct val="115000"/>
              </a:lnSpc>
              <a:spcBef>
                <a:spcPts val="0"/>
              </a:spcBef>
              <a:buNone/>
            </a:pPr>
            <a:endParaRPr lang="ar-IQ" sz="2400" b="1" dirty="0" smtClean="0">
              <a:solidFill>
                <a:schemeClr val="accent2">
                  <a:lumMod val="75000"/>
                </a:schemeClr>
              </a:solidFill>
              <a:latin typeface="Times New Roman"/>
              <a:ea typeface="Times New Roman"/>
              <a:cs typeface="+mj-cs"/>
            </a:endParaRPr>
          </a:p>
          <a:p>
            <a:pPr marL="0" lvl="0" indent="0" algn="just" rtl="1">
              <a:lnSpc>
                <a:spcPct val="115000"/>
              </a:lnSpc>
              <a:spcBef>
                <a:spcPts val="0"/>
              </a:spcBef>
              <a:buNone/>
            </a:pPr>
            <a:endParaRPr lang="ar-IQ" sz="2400" b="1" dirty="0">
              <a:solidFill>
                <a:schemeClr val="accent2">
                  <a:lumMod val="75000"/>
                </a:schemeClr>
              </a:solidFill>
              <a:latin typeface="Times New Roman"/>
              <a:ea typeface="Times New Roman"/>
              <a:cs typeface="+mj-cs"/>
            </a:endParaRPr>
          </a:p>
          <a:p>
            <a:pPr lvl="0" algn="just" rtl="1">
              <a:lnSpc>
                <a:spcPct val="115000"/>
              </a:lnSpc>
              <a:spcBef>
                <a:spcPts val="0"/>
              </a:spcBef>
              <a:buFont typeface="Wingdings" panose="05000000000000000000" pitchFamily="2" charset="2"/>
              <a:buChar char="Ø"/>
            </a:pPr>
            <a:r>
              <a:rPr lang="ar-IQ" sz="2400" b="1" dirty="0" smtClean="0">
                <a:solidFill>
                  <a:schemeClr val="accent2">
                    <a:lumMod val="75000"/>
                  </a:schemeClr>
                </a:solidFill>
                <a:latin typeface="Times New Roman"/>
                <a:ea typeface="Times New Roman"/>
                <a:cs typeface="+mj-cs"/>
              </a:rPr>
              <a:t>الخزن </a:t>
            </a:r>
            <a:endParaRPr lang="en-US" sz="2400" b="1" dirty="0">
              <a:solidFill>
                <a:schemeClr val="accent2">
                  <a:lumMod val="75000"/>
                </a:schemeClr>
              </a:solidFill>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يمكن </a:t>
            </a:r>
            <a:r>
              <a:rPr lang="ar-IQ" sz="2400" dirty="0">
                <a:latin typeface="Times New Roman"/>
                <a:ea typeface="Times New Roman"/>
                <a:cs typeface="+mj-cs"/>
              </a:rPr>
              <a:t>خزن اللهانة على درجات الحرارة المنخفضة </a:t>
            </a:r>
            <a:r>
              <a:rPr lang="ar-IQ" sz="2400" dirty="0" smtClean="0">
                <a:latin typeface="Times New Roman"/>
                <a:ea typeface="Times New Roman"/>
                <a:cs typeface="+mj-cs"/>
              </a:rPr>
              <a:t>(صفر مئوي) </a:t>
            </a:r>
            <a:r>
              <a:rPr lang="ar-IQ" sz="2400" dirty="0">
                <a:latin typeface="Times New Roman"/>
                <a:ea typeface="Times New Roman"/>
                <a:cs typeface="+mj-cs"/>
              </a:rPr>
              <a:t>ولمدة طويلة تصل 3 – 4 أشهر ورطوبة عالية 90 – 95 % .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توضع </a:t>
            </a:r>
            <a:r>
              <a:rPr lang="ar-IQ" sz="2400" dirty="0">
                <a:latin typeface="Times New Roman"/>
                <a:ea typeface="Times New Roman"/>
                <a:cs typeface="+mj-cs"/>
              </a:rPr>
              <a:t>الرؤوس عند التخزين في صناديق خشبية كبيرة الحجم </a:t>
            </a:r>
            <a:r>
              <a:rPr lang="en-US" sz="2400" dirty="0">
                <a:solidFill>
                  <a:schemeClr val="accent1">
                    <a:lumMod val="75000"/>
                  </a:schemeClr>
                </a:solidFill>
                <a:latin typeface="Times New Roman"/>
                <a:ea typeface="Times New Roman"/>
                <a:cs typeface="+mj-cs"/>
              </a:rPr>
              <a:t>(Pallet Bins)</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سعتها 180 × 120 × 110 سم إذ يمكن نقلها اليا بإستعمال الرافعات الميكانيكية وتتسع حوالي طن واحد</a:t>
            </a:r>
            <a:r>
              <a:rPr lang="ar-IQ" sz="2400" dirty="0" smtClean="0">
                <a:latin typeface="Times New Roman"/>
                <a:ea typeface="Times New Roman"/>
                <a:cs typeface="+mj-cs"/>
              </a:rPr>
              <a:t>................. يتبع</a:t>
            </a:r>
            <a:endParaRPr lang="en-US" sz="2400" dirty="0">
              <a:latin typeface="Times New Roman"/>
              <a:ea typeface="Times New Roman"/>
              <a:cs typeface="+mj-cs"/>
            </a:endParaRPr>
          </a:p>
          <a:p>
            <a:pPr marL="0" indent="0" algn="just">
              <a:buNone/>
            </a:pPr>
            <a:endParaRPr lang="en-US" sz="2400" dirty="0">
              <a:cs typeface="+mj-cs"/>
            </a:endParaRPr>
          </a:p>
        </p:txBody>
      </p:sp>
    </p:spTree>
    <p:extLst>
      <p:ext uri="{BB962C8B-B14F-4D97-AF65-F5344CB8AC3E}">
        <p14:creationId xmlns:p14="http://schemas.microsoft.com/office/powerpoint/2010/main" val="1335331022"/>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458200" cy="6172200"/>
          </a:xfrm>
        </p:spPr>
        <p:txBody>
          <a:bodyPr>
            <a:noAutofit/>
          </a:bodyPr>
          <a:lstStyle/>
          <a:p>
            <a:pPr lvl="0" algn="r" rtl="1">
              <a:lnSpc>
                <a:spcPct val="115000"/>
              </a:lnSpc>
              <a:spcBef>
                <a:spcPts val="0"/>
              </a:spcBef>
              <a:buFont typeface="Wingdings" panose="05000000000000000000" pitchFamily="2" charset="2"/>
              <a:buChar char="Ø"/>
            </a:pPr>
            <a:r>
              <a:rPr lang="ar-IQ" sz="2800" b="1" dirty="0">
                <a:solidFill>
                  <a:srgbClr val="C00000"/>
                </a:solidFill>
                <a:latin typeface="Times New Roman"/>
                <a:ea typeface="Times New Roman"/>
                <a:cs typeface="+mj-cs"/>
              </a:rPr>
              <a:t>الآفـــــــــــــات</a:t>
            </a:r>
            <a:endParaRPr lang="en-US" sz="2800" b="1" dirty="0">
              <a:solidFill>
                <a:srgbClr val="C00000"/>
              </a:solidFill>
              <a:latin typeface="Times New Roman"/>
              <a:ea typeface="Times New Roman"/>
              <a:cs typeface="+mj-cs"/>
            </a:endParaRPr>
          </a:p>
          <a:p>
            <a:pPr marL="0" lvl="0" indent="0" algn="just" rtl="1">
              <a:lnSpc>
                <a:spcPct val="115000"/>
              </a:lnSpc>
              <a:spcBef>
                <a:spcPts val="0"/>
              </a:spcBef>
              <a:buNone/>
            </a:pPr>
            <a:r>
              <a:rPr lang="ar-IQ" sz="2400" b="1" dirty="0">
                <a:solidFill>
                  <a:schemeClr val="accent6">
                    <a:lumMod val="75000"/>
                  </a:schemeClr>
                </a:solidFill>
                <a:latin typeface="Times New Roman"/>
                <a:ea typeface="Times New Roman"/>
                <a:cs typeface="+mj-cs"/>
              </a:rPr>
              <a:t>اهم الامراض التي تصيب اللهانة هي :</a:t>
            </a:r>
            <a:endParaRPr lang="en-US" sz="2400" dirty="0">
              <a:solidFill>
                <a:schemeClr val="accent6">
                  <a:lumMod val="75000"/>
                </a:schemeClr>
              </a:solidFill>
              <a:latin typeface="Times New Roman"/>
              <a:ea typeface="Times New Roman"/>
              <a:cs typeface="+mj-cs"/>
            </a:endParaRPr>
          </a:p>
          <a:p>
            <a:pPr marL="457200" marR="0" indent="-457200" algn="just" rtl="1">
              <a:lnSpc>
                <a:spcPct val="115000"/>
              </a:lnSpc>
              <a:spcBef>
                <a:spcPts val="0"/>
              </a:spcBef>
              <a:spcAft>
                <a:spcPts val="0"/>
              </a:spcAft>
              <a:buClr>
                <a:srgbClr val="FF3399"/>
              </a:buClr>
              <a:buFont typeface="+mj-lt"/>
              <a:buAutoNum type="arabicPeriod"/>
            </a:pPr>
            <a:r>
              <a:rPr lang="ar-IQ" sz="2400" b="1" dirty="0" smtClean="0">
                <a:solidFill>
                  <a:srgbClr val="7030A0"/>
                </a:solidFill>
                <a:latin typeface="Times New Roman"/>
                <a:ea typeface="Times New Roman"/>
                <a:cs typeface="+mj-cs"/>
              </a:rPr>
              <a:t>مرض </a:t>
            </a:r>
            <a:r>
              <a:rPr lang="ar-IQ" sz="2400" b="1" dirty="0">
                <a:solidFill>
                  <a:srgbClr val="7030A0"/>
                </a:solidFill>
                <a:latin typeface="Times New Roman"/>
                <a:ea typeface="Times New Roman"/>
                <a:cs typeface="+mj-cs"/>
              </a:rPr>
              <a:t>تدرن الجذور </a:t>
            </a:r>
            <a:r>
              <a:rPr lang="en-US" sz="2400" b="1" dirty="0">
                <a:solidFill>
                  <a:schemeClr val="accent1">
                    <a:lumMod val="75000"/>
                  </a:schemeClr>
                </a:solidFill>
                <a:latin typeface="Times New Roman"/>
                <a:ea typeface="Times New Roman"/>
                <a:cs typeface="+mj-cs"/>
              </a:rPr>
              <a:t>Club Root</a:t>
            </a:r>
            <a:r>
              <a:rPr lang="ar-IQ" sz="2400" b="1" dirty="0">
                <a:solidFill>
                  <a:schemeClr val="accent1">
                    <a:lumMod val="75000"/>
                  </a:schemeClr>
                </a:solidFill>
                <a:latin typeface="Times New Roman"/>
                <a:ea typeface="Times New Roman"/>
                <a:cs typeface="+mj-cs"/>
              </a:rPr>
              <a:t>  </a:t>
            </a:r>
            <a:endParaRPr lang="ar-IQ" sz="2400" dirty="0">
              <a:solidFill>
                <a:schemeClr val="accent1">
                  <a:lumMod val="75000"/>
                </a:schemeClr>
              </a:solidFill>
              <a:latin typeface="Times New Roman"/>
              <a:ea typeface="Times New Roman"/>
              <a:cs typeface="+mj-cs"/>
            </a:endParaRPr>
          </a:p>
          <a:p>
            <a:pPr marR="0" algn="just" rtl="1">
              <a:lnSpc>
                <a:spcPct val="150000"/>
              </a:lnSpc>
              <a:spcBef>
                <a:spcPts val="0"/>
              </a:spcBef>
              <a:spcAft>
                <a:spcPts val="0"/>
              </a:spcAft>
              <a:buFontTx/>
              <a:buChar char="-"/>
            </a:pPr>
            <a:r>
              <a:rPr lang="ar-IQ" sz="2400" dirty="0" smtClean="0">
                <a:latin typeface="Times New Roman"/>
                <a:ea typeface="Times New Roman"/>
                <a:cs typeface="+mj-cs"/>
              </a:rPr>
              <a:t>مرض </a:t>
            </a:r>
            <a:r>
              <a:rPr lang="ar-IQ" sz="2400" dirty="0">
                <a:latin typeface="Times New Roman"/>
                <a:ea typeface="Times New Roman"/>
                <a:cs typeface="+mj-cs"/>
              </a:rPr>
              <a:t>فطري يتسبب عنه اصفرار الاوراق وذبول المجموع الخضري خلال الايام المشمشة ويموت النبات قبل ان يكمل تكوين الرؤوس</a:t>
            </a:r>
            <a:r>
              <a:rPr lang="ar-IQ" sz="2400" dirty="0" smtClean="0">
                <a:latin typeface="Times New Roman"/>
                <a:ea typeface="Times New Roman"/>
                <a:cs typeface="+mj-cs"/>
              </a:rPr>
              <a:t>,</a:t>
            </a:r>
          </a:p>
          <a:p>
            <a:pPr marR="0" algn="just" rtl="1">
              <a:lnSpc>
                <a:spcPct val="150000"/>
              </a:lnSpc>
              <a:spcBef>
                <a:spcPts val="0"/>
              </a:spcBef>
              <a:spcAft>
                <a:spcPts val="0"/>
              </a:spcAft>
              <a:buFontTx/>
              <a:buChar char="-"/>
            </a:pPr>
            <a:r>
              <a:rPr lang="ar-IQ" sz="2400" dirty="0" smtClean="0">
                <a:latin typeface="Times New Roman"/>
                <a:ea typeface="Times New Roman"/>
                <a:cs typeface="+mj-cs"/>
              </a:rPr>
              <a:t> </a:t>
            </a:r>
            <a:r>
              <a:rPr lang="ar-IQ" sz="2400" dirty="0">
                <a:latin typeface="Times New Roman"/>
                <a:ea typeface="Times New Roman"/>
                <a:cs typeface="+mj-cs"/>
              </a:rPr>
              <a:t>اما الجذور فيظهر عليها التعفن نتيجة لوجود عدد من العقد الكبيرة والصغيرة </a:t>
            </a:r>
            <a:r>
              <a:rPr lang="ar-IQ" sz="2400" dirty="0" smtClean="0">
                <a:latin typeface="Times New Roman"/>
                <a:ea typeface="Times New Roman"/>
                <a:cs typeface="+mj-cs"/>
              </a:rPr>
              <a:t>الحجم </a:t>
            </a:r>
          </a:p>
          <a:p>
            <a:pPr marR="0" algn="just" rtl="1">
              <a:lnSpc>
                <a:spcPct val="150000"/>
              </a:lnSpc>
              <a:spcBef>
                <a:spcPts val="0"/>
              </a:spcBef>
              <a:spcAft>
                <a:spcPts val="0"/>
              </a:spcAft>
              <a:buFontTx/>
              <a:buChar char="-"/>
            </a:pPr>
            <a:r>
              <a:rPr lang="ar-IQ" sz="2400" dirty="0" smtClean="0">
                <a:latin typeface="Times New Roman"/>
                <a:ea typeface="Times New Roman"/>
                <a:cs typeface="+mj-cs"/>
              </a:rPr>
              <a:t>يقاوم </a:t>
            </a:r>
            <a:r>
              <a:rPr lang="ar-IQ" sz="2400" dirty="0">
                <a:latin typeface="Times New Roman"/>
                <a:ea typeface="Times New Roman"/>
                <a:cs typeface="+mj-cs"/>
              </a:rPr>
              <a:t>باستعمال الشتلات المقاومة </a:t>
            </a:r>
            <a:endParaRPr lang="ar-IQ" sz="2400" dirty="0" smtClean="0">
              <a:latin typeface="Times New Roman"/>
              <a:ea typeface="Times New Roman"/>
              <a:cs typeface="+mj-cs"/>
            </a:endParaRPr>
          </a:p>
          <a:p>
            <a:pPr marR="0" algn="just" rtl="1">
              <a:lnSpc>
                <a:spcPct val="150000"/>
              </a:lnSpc>
              <a:spcBef>
                <a:spcPts val="0"/>
              </a:spcBef>
              <a:spcAft>
                <a:spcPts val="0"/>
              </a:spcAft>
              <a:buFontTx/>
              <a:buChar char="-"/>
            </a:pPr>
            <a:r>
              <a:rPr lang="ar-IQ" sz="2400" dirty="0" smtClean="0">
                <a:latin typeface="Times New Roman"/>
                <a:ea typeface="Times New Roman"/>
                <a:cs typeface="+mj-cs"/>
              </a:rPr>
              <a:t>او </a:t>
            </a:r>
            <a:r>
              <a:rPr lang="ar-IQ" sz="2400" dirty="0">
                <a:latin typeface="Times New Roman"/>
                <a:ea typeface="Times New Roman"/>
                <a:cs typeface="+mj-cs"/>
              </a:rPr>
              <a:t>تخفيف حموضة التربة ( زيادة </a:t>
            </a:r>
            <a:r>
              <a:rPr lang="en-US" sz="2400" dirty="0" smtClean="0">
                <a:latin typeface="Times New Roman"/>
                <a:ea typeface="Times New Roman"/>
                <a:cs typeface="+mj-cs"/>
              </a:rPr>
              <a:t>pH</a:t>
            </a:r>
            <a:r>
              <a:rPr lang="ar-IQ" sz="2400" dirty="0" smtClean="0">
                <a:latin typeface="Times New Roman"/>
                <a:ea typeface="Times New Roman"/>
                <a:cs typeface="+mj-cs"/>
              </a:rPr>
              <a:t> </a:t>
            </a:r>
            <a:r>
              <a:rPr lang="ar-IQ" sz="2400" dirty="0">
                <a:latin typeface="Times New Roman"/>
                <a:ea typeface="Times New Roman"/>
                <a:cs typeface="+mj-cs"/>
              </a:rPr>
              <a:t>التربة ) باضافة هيدروكسيد الكالسيوم لاضعاف الفطر الذي يعيش في الترب الحامضية </a:t>
            </a:r>
            <a:endParaRPr lang="ar-IQ" sz="2400" dirty="0" smtClean="0">
              <a:latin typeface="Times New Roman"/>
              <a:ea typeface="Times New Roman"/>
              <a:cs typeface="+mj-cs"/>
            </a:endParaRPr>
          </a:p>
          <a:p>
            <a:pPr marR="0" algn="just" rtl="1">
              <a:lnSpc>
                <a:spcPct val="150000"/>
              </a:lnSpc>
              <a:spcBef>
                <a:spcPts val="0"/>
              </a:spcBef>
              <a:spcAft>
                <a:spcPts val="0"/>
              </a:spcAft>
              <a:buFontTx/>
              <a:buChar char="-"/>
            </a:pPr>
            <a:r>
              <a:rPr lang="ar-IQ" sz="2400" dirty="0" smtClean="0">
                <a:latin typeface="Times New Roman"/>
                <a:ea typeface="Times New Roman"/>
                <a:cs typeface="+mj-cs"/>
              </a:rPr>
              <a:t>بالاضافة </a:t>
            </a:r>
            <a:r>
              <a:rPr lang="ar-IQ" sz="2400" dirty="0">
                <a:latin typeface="Times New Roman"/>
                <a:ea typeface="Times New Roman"/>
                <a:cs typeface="+mj-cs"/>
              </a:rPr>
              <a:t>الى استعمال المواد الكيميائية . </a:t>
            </a:r>
            <a:r>
              <a:rPr lang="ar-IQ" sz="2400" dirty="0" smtClean="0">
                <a:latin typeface="Times New Roman"/>
                <a:ea typeface="Times New Roman"/>
                <a:cs typeface="+mj-cs"/>
              </a:rPr>
              <a:t>....... يتبع</a:t>
            </a:r>
            <a:endParaRPr lang="en-US" sz="2400" dirty="0">
              <a:latin typeface="Times New Roman"/>
              <a:ea typeface="Times New Roman"/>
              <a:cs typeface="+mj-cs"/>
            </a:endParaRPr>
          </a:p>
          <a:p>
            <a:pPr marL="0" indent="0" algn="r">
              <a:buNone/>
            </a:pPr>
            <a:endParaRPr lang="en-US" sz="2400" dirty="0">
              <a:cs typeface="+mj-cs"/>
            </a:endParaRPr>
          </a:p>
        </p:txBody>
      </p:sp>
    </p:spTree>
    <p:extLst>
      <p:ext uri="{BB962C8B-B14F-4D97-AF65-F5344CB8AC3E}">
        <p14:creationId xmlns:p14="http://schemas.microsoft.com/office/powerpoint/2010/main" val="2194408113"/>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458200" cy="6172200"/>
          </a:xfrm>
        </p:spPr>
        <p:txBody>
          <a:bodyPr>
            <a:noAutofit/>
          </a:bodyPr>
          <a:lstStyle/>
          <a:p>
            <a:pPr lvl="0" algn="r" rtl="1">
              <a:lnSpc>
                <a:spcPct val="115000"/>
              </a:lnSpc>
              <a:spcBef>
                <a:spcPts val="0"/>
              </a:spcBef>
              <a:buFont typeface="Wingdings" panose="05000000000000000000" pitchFamily="2" charset="2"/>
              <a:buChar char="Ø"/>
            </a:pPr>
            <a:r>
              <a:rPr lang="ar-IQ" sz="2800" b="1" dirty="0">
                <a:solidFill>
                  <a:srgbClr val="C00000"/>
                </a:solidFill>
                <a:latin typeface="Times New Roman"/>
                <a:ea typeface="Times New Roman"/>
                <a:cs typeface="+mj-cs"/>
              </a:rPr>
              <a:t>الآفـــــــــــــات</a:t>
            </a:r>
            <a:endParaRPr lang="en-US" sz="2800" b="1" dirty="0">
              <a:solidFill>
                <a:srgbClr val="C00000"/>
              </a:solidFill>
              <a:latin typeface="Times New Roman"/>
              <a:ea typeface="Times New Roman"/>
              <a:cs typeface="+mj-cs"/>
            </a:endParaRPr>
          </a:p>
          <a:p>
            <a:pPr marL="457200" marR="0" indent="-457200" algn="just" rtl="1">
              <a:lnSpc>
                <a:spcPct val="115000"/>
              </a:lnSpc>
              <a:spcBef>
                <a:spcPts val="0"/>
              </a:spcBef>
              <a:spcAft>
                <a:spcPts val="0"/>
              </a:spcAft>
              <a:buClr>
                <a:srgbClr val="FF3399"/>
              </a:buClr>
              <a:buFont typeface="+mj-lt"/>
              <a:buAutoNum type="arabicPeriod" startAt="2"/>
            </a:pPr>
            <a:r>
              <a:rPr lang="ar-IQ" sz="2400" b="1" dirty="0" smtClean="0">
                <a:solidFill>
                  <a:srgbClr val="7030A0"/>
                </a:solidFill>
                <a:latin typeface="Times New Roman"/>
                <a:ea typeface="Times New Roman"/>
                <a:cs typeface="+mj-cs"/>
              </a:rPr>
              <a:t>مرض </a:t>
            </a:r>
            <a:r>
              <a:rPr lang="ar-IQ" sz="2400" b="1" dirty="0">
                <a:solidFill>
                  <a:srgbClr val="7030A0"/>
                </a:solidFill>
                <a:latin typeface="Times New Roman"/>
                <a:ea typeface="Times New Roman"/>
                <a:cs typeface="+mj-cs"/>
              </a:rPr>
              <a:t>العقد الجذرية </a:t>
            </a:r>
            <a:r>
              <a:rPr lang="en-US" sz="2400" b="1" dirty="0">
                <a:solidFill>
                  <a:schemeClr val="accent1">
                    <a:lumMod val="75000"/>
                  </a:schemeClr>
                </a:solidFill>
                <a:latin typeface="Times New Roman"/>
                <a:ea typeface="Times New Roman"/>
                <a:cs typeface="+mj-cs"/>
              </a:rPr>
              <a:t>Root Knot </a:t>
            </a:r>
            <a:endParaRPr lang="en-US" sz="2400" dirty="0">
              <a:solidFill>
                <a:schemeClr val="accent1">
                  <a:lumMod val="75000"/>
                </a:schemeClr>
              </a:solidFill>
              <a:latin typeface="Times New Roman"/>
              <a:ea typeface="Times New Roman"/>
              <a:cs typeface="+mj-cs"/>
            </a:endParaRPr>
          </a:p>
          <a:p>
            <a:pPr marR="0" algn="just" rtl="1">
              <a:lnSpc>
                <a:spcPct val="150000"/>
              </a:lnSpc>
              <a:spcBef>
                <a:spcPts val="0"/>
              </a:spcBef>
              <a:spcAft>
                <a:spcPts val="0"/>
              </a:spcAft>
              <a:buFontTx/>
              <a:buChar char="-"/>
            </a:pPr>
            <a:r>
              <a:rPr lang="ar-IQ" sz="2400" dirty="0" smtClean="0">
                <a:latin typeface="Times New Roman"/>
                <a:ea typeface="Times New Roman"/>
                <a:cs typeface="+mj-cs"/>
              </a:rPr>
              <a:t>يتسبب </a:t>
            </a:r>
            <a:r>
              <a:rPr lang="ar-IQ" sz="2400" dirty="0">
                <a:latin typeface="Times New Roman"/>
                <a:ea typeface="Times New Roman"/>
                <a:cs typeface="+mj-cs"/>
              </a:rPr>
              <a:t>عن الديدان الثعبانية التي تهاجم الجذور وتسبب تكوين عقد </a:t>
            </a:r>
            <a:r>
              <a:rPr lang="ar-IQ" sz="2400" dirty="0" smtClean="0">
                <a:latin typeface="Times New Roman"/>
                <a:ea typeface="Times New Roman"/>
                <a:cs typeface="+mj-cs"/>
              </a:rPr>
              <a:t>عليها،</a:t>
            </a:r>
          </a:p>
          <a:p>
            <a:pPr marR="0" algn="just" rtl="1">
              <a:lnSpc>
                <a:spcPct val="150000"/>
              </a:lnSpc>
              <a:spcBef>
                <a:spcPts val="0"/>
              </a:spcBef>
              <a:spcAft>
                <a:spcPts val="0"/>
              </a:spcAft>
              <a:buFontTx/>
              <a:buChar char="-"/>
            </a:pPr>
            <a:r>
              <a:rPr lang="ar-IQ" sz="2400" dirty="0" smtClean="0">
                <a:latin typeface="Times New Roman"/>
                <a:ea typeface="Times New Roman"/>
                <a:cs typeface="+mj-cs"/>
              </a:rPr>
              <a:t> </a:t>
            </a:r>
            <a:r>
              <a:rPr lang="ar-IQ" sz="2400" dirty="0">
                <a:latin typeface="Times New Roman"/>
                <a:ea typeface="Times New Roman"/>
                <a:cs typeface="+mj-cs"/>
              </a:rPr>
              <a:t>وقد تتشابه اعراض هذا المرض مع مرض تدرن الجذور الا ان الاصابة يمكن تمييزها بانها تكون اكثر وضوحا في الجذور الصغيرة كما ان العقد تكون قريبة من قمة الجذور</a:t>
            </a:r>
            <a:r>
              <a:rPr lang="ar-IQ" sz="2400" dirty="0" smtClean="0">
                <a:latin typeface="Times New Roman"/>
                <a:ea typeface="Times New Roman"/>
                <a:cs typeface="+mj-cs"/>
              </a:rPr>
              <a:t>.</a:t>
            </a:r>
          </a:p>
          <a:p>
            <a:pPr marR="0" algn="just" rtl="1">
              <a:lnSpc>
                <a:spcPct val="150000"/>
              </a:lnSpc>
              <a:spcBef>
                <a:spcPts val="0"/>
              </a:spcBef>
              <a:spcAft>
                <a:spcPts val="0"/>
              </a:spcAft>
              <a:buFontTx/>
              <a:buChar char="-"/>
            </a:pPr>
            <a:r>
              <a:rPr lang="ar-IQ" sz="2400" dirty="0" smtClean="0">
                <a:latin typeface="Times New Roman"/>
                <a:ea typeface="Times New Roman"/>
                <a:cs typeface="+mj-cs"/>
              </a:rPr>
              <a:t> </a:t>
            </a:r>
            <a:r>
              <a:rPr lang="ar-IQ" sz="2400" dirty="0">
                <a:latin typeface="Times New Roman"/>
                <a:ea typeface="Times New Roman"/>
                <a:cs typeface="+mj-cs"/>
              </a:rPr>
              <a:t>وتتم المقاومة بتعقيم التربة بمادة بروميد المثيل </a:t>
            </a:r>
            <a:r>
              <a:rPr lang="en-US" sz="2400" dirty="0">
                <a:solidFill>
                  <a:schemeClr val="accent1">
                    <a:lumMod val="75000"/>
                  </a:schemeClr>
                </a:solidFill>
                <a:latin typeface="Times New Roman"/>
                <a:ea typeface="Times New Roman"/>
                <a:cs typeface="+mj-cs"/>
              </a:rPr>
              <a:t>Methyl </a:t>
            </a:r>
            <a:r>
              <a:rPr lang="en-US" sz="2400" dirty="0" err="1">
                <a:solidFill>
                  <a:schemeClr val="accent1">
                    <a:lumMod val="75000"/>
                  </a:schemeClr>
                </a:solidFill>
                <a:latin typeface="Times New Roman"/>
                <a:ea typeface="Times New Roman"/>
                <a:cs typeface="+mj-cs"/>
              </a:rPr>
              <a:t>Bromid</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او مادة الـ </a:t>
            </a:r>
            <a:r>
              <a:rPr lang="en-US" sz="2400" dirty="0">
                <a:solidFill>
                  <a:schemeClr val="accent1">
                    <a:lumMod val="75000"/>
                  </a:schemeClr>
                </a:solidFill>
                <a:latin typeface="Times New Roman"/>
                <a:ea typeface="Times New Roman"/>
                <a:cs typeface="+mj-cs"/>
              </a:rPr>
              <a:t>Chloropicrin</a:t>
            </a:r>
            <a:r>
              <a:rPr lang="ar-IQ" sz="2400" dirty="0" smtClean="0">
                <a:latin typeface="Times New Roman"/>
                <a:ea typeface="Times New Roman"/>
                <a:cs typeface="+mj-cs"/>
              </a:rPr>
              <a:t>.................... يتبع</a:t>
            </a:r>
            <a:endParaRPr lang="en-US" sz="2400" dirty="0">
              <a:latin typeface="Times New Roman"/>
              <a:ea typeface="Times New Roman"/>
              <a:cs typeface="+mj-cs"/>
            </a:endParaRPr>
          </a:p>
          <a:p>
            <a:pPr marL="0" indent="0" algn="r">
              <a:buNone/>
            </a:pPr>
            <a:endParaRPr lang="en-US" sz="2400" dirty="0">
              <a:cs typeface="+mj-cs"/>
            </a:endParaRPr>
          </a:p>
        </p:txBody>
      </p:sp>
    </p:spTree>
    <p:extLst>
      <p:ext uri="{BB962C8B-B14F-4D97-AF65-F5344CB8AC3E}">
        <p14:creationId xmlns:p14="http://schemas.microsoft.com/office/powerpoint/2010/main" val="281288642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a:t>.</a:t>
            </a:r>
          </a:p>
        </p:txBody>
      </p:sp>
      <p:sp>
        <p:nvSpPr>
          <p:cNvPr id="3" name="Content Placeholder 2"/>
          <p:cNvSpPr>
            <a:spLocks noGrp="1"/>
          </p:cNvSpPr>
          <p:nvPr>
            <p:ph idx="1"/>
          </p:nvPr>
        </p:nvSpPr>
        <p:spPr>
          <a:xfrm>
            <a:off x="228600" y="304800"/>
            <a:ext cx="8610600" cy="6324600"/>
          </a:xfrm>
        </p:spPr>
        <p:txBody>
          <a:bodyPr>
            <a:normAutofit fontScale="92500" lnSpcReduction="10000"/>
          </a:bodyPr>
          <a:lstStyle/>
          <a:p>
            <a:pPr marL="0" indent="0" algn="ctr" rtl="1">
              <a:buNone/>
            </a:pPr>
            <a:r>
              <a:rPr lang="ar-IQ" sz="2800" b="1" dirty="0" smtClean="0">
                <a:solidFill>
                  <a:srgbClr val="C00000"/>
                </a:solidFill>
                <a:cs typeface="+mj-cs"/>
              </a:rPr>
              <a:t>العائلة </a:t>
            </a:r>
            <a:r>
              <a:rPr lang="ar-IQ" sz="2800" b="1" dirty="0">
                <a:solidFill>
                  <a:srgbClr val="C00000"/>
                </a:solidFill>
                <a:cs typeface="+mj-cs"/>
              </a:rPr>
              <a:t>الصليبية </a:t>
            </a:r>
            <a:endParaRPr lang="en-US" sz="2800" b="1" dirty="0" smtClean="0">
              <a:solidFill>
                <a:srgbClr val="C00000"/>
              </a:solidFill>
              <a:cs typeface="+mj-cs"/>
            </a:endParaRPr>
          </a:p>
          <a:p>
            <a:pPr marL="0" indent="0" algn="ctr" rtl="1">
              <a:buNone/>
            </a:pPr>
            <a:r>
              <a:rPr lang="en-US" sz="2800" b="1" dirty="0" err="1" smtClean="0">
                <a:solidFill>
                  <a:srgbClr val="C00000"/>
                </a:solidFill>
                <a:cs typeface="+mj-cs"/>
              </a:rPr>
              <a:t>Brassiceae</a:t>
            </a:r>
            <a:r>
              <a:rPr lang="en-US" sz="2800" b="1" dirty="0" smtClean="0">
                <a:solidFill>
                  <a:srgbClr val="C00000"/>
                </a:solidFill>
                <a:cs typeface="+mj-cs"/>
              </a:rPr>
              <a:t> </a:t>
            </a:r>
            <a:r>
              <a:rPr lang="en-US" sz="2800" b="1" dirty="0">
                <a:solidFill>
                  <a:srgbClr val="C00000"/>
                </a:solidFill>
                <a:cs typeface="+mj-cs"/>
              </a:rPr>
              <a:t>or </a:t>
            </a:r>
            <a:r>
              <a:rPr lang="en-US" sz="2800" b="1" dirty="0" err="1" smtClean="0">
                <a:solidFill>
                  <a:srgbClr val="C00000"/>
                </a:solidFill>
                <a:cs typeface="+mj-cs"/>
              </a:rPr>
              <a:t>Cruciferae</a:t>
            </a:r>
            <a:endParaRPr lang="en-US" sz="2800" b="1" dirty="0">
              <a:solidFill>
                <a:srgbClr val="C00000"/>
              </a:solidFill>
              <a:cs typeface="+mj-cs"/>
            </a:endParaRPr>
          </a:p>
          <a:p>
            <a:pPr marL="0" indent="0" algn="ctr" rtl="1">
              <a:buNone/>
            </a:pPr>
            <a:r>
              <a:rPr lang="en-US" sz="2800" b="1" dirty="0">
                <a:solidFill>
                  <a:srgbClr val="C00000"/>
                </a:solidFill>
                <a:cs typeface="+mj-cs"/>
              </a:rPr>
              <a:t>Mustard family</a:t>
            </a:r>
          </a:p>
          <a:p>
            <a:pPr marL="180975" indent="-180975" algn="just" rtl="1">
              <a:buNone/>
            </a:pPr>
            <a:r>
              <a:rPr lang="en-US" sz="2600" dirty="0" smtClean="0">
                <a:cs typeface="+mj-cs"/>
              </a:rPr>
              <a:t> -</a:t>
            </a:r>
            <a:r>
              <a:rPr lang="ar-IQ" sz="2600" dirty="0" smtClean="0">
                <a:cs typeface="+mj-cs"/>
              </a:rPr>
              <a:t>تضم </a:t>
            </a:r>
            <a:r>
              <a:rPr lang="ar-IQ" sz="2600" dirty="0">
                <a:cs typeface="+mj-cs"/>
              </a:rPr>
              <a:t>العائلة الصليبية عدد كبير من محاصيل الخضر الثانوية وبعض محاصيل </a:t>
            </a:r>
            <a:r>
              <a:rPr lang="ar-IQ" sz="2600" dirty="0" smtClean="0">
                <a:cs typeface="+mj-cs"/>
              </a:rPr>
              <a:t>الخضرالرئيسة </a:t>
            </a:r>
            <a:r>
              <a:rPr lang="ar-IQ" sz="2600" dirty="0">
                <a:cs typeface="+mj-cs"/>
              </a:rPr>
              <a:t>اغلبها شتوية مثل اللهانة والقرنابيط والفجل والشلغم  والكلم والرشاد والجرجير وتشمل حوالي 300 جنس و 3000 </a:t>
            </a:r>
            <a:r>
              <a:rPr lang="ar-IQ" sz="2600" dirty="0" smtClean="0">
                <a:cs typeface="+mj-cs"/>
              </a:rPr>
              <a:t>نوع.</a:t>
            </a:r>
          </a:p>
          <a:p>
            <a:pPr marL="180975" indent="-180975" algn="just" rtl="1">
              <a:buFontTx/>
              <a:buChar char="-"/>
            </a:pPr>
            <a:r>
              <a:rPr lang="ar-IQ" sz="2400" dirty="0" smtClean="0">
                <a:cs typeface="+mj-cs"/>
              </a:rPr>
              <a:t>يلاحظ </a:t>
            </a:r>
            <a:r>
              <a:rPr lang="ar-IQ" sz="2400" dirty="0">
                <a:cs typeface="+mj-cs"/>
              </a:rPr>
              <a:t>في هذه العائلة وجود المادة المتطايرة في اغلب نباتاتها التي تدخل مركبات الكبريت في تركيبها</a:t>
            </a:r>
            <a:r>
              <a:rPr lang="ar-IQ" sz="2400" dirty="0" smtClean="0">
                <a:cs typeface="+mj-cs"/>
              </a:rPr>
              <a:t>.</a:t>
            </a:r>
          </a:p>
          <a:p>
            <a:pPr marL="180975" indent="-180975" algn="just" rtl="1">
              <a:buFontTx/>
              <a:buChar char="-"/>
            </a:pPr>
            <a:r>
              <a:rPr lang="ar-IQ" sz="2400" dirty="0" smtClean="0">
                <a:cs typeface="+mj-cs"/>
              </a:rPr>
              <a:t> </a:t>
            </a:r>
            <a:r>
              <a:rPr lang="ar-IQ" sz="2400" dirty="0">
                <a:cs typeface="+mj-cs"/>
              </a:rPr>
              <a:t>تختلف محاصيل هذه العائلة في طبيعة نموها والاجزاء المستعملة منها في التغذية وكما يلي</a:t>
            </a:r>
            <a:r>
              <a:rPr lang="ar-IQ" sz="2400" dirty="0" smtClean="0">
                <a:cs typeface="+mj-cs"/>
              </a:rPr>
              <a:t>:</a:t>
            </a:r>
            <a:endParaRPr lang="en-US" sz="2400" dirty="0" smtClean="0">
              <a:cs typeface="+mj-cs"/>
            </a:endParaRPr>
          </a:p>
          <a:p>
            <a:pPr marL="457200" indent="-457200" algn="just" rtl="1">
              <a:buClr>
                <a:srgbClr val="FF3399"/>
              </a:buClr>
              <a:buFont typeface="+mj-lt"/>
              <a:buAutoNum type="arabicPeriod"/>
            </a:pPr>
            <a:r>
              <a:rPr lang="ar-IQ" sz="2400" dirty="0" smtClean="0">
                <a:cs typeface="+mj-cs"/>
              </a:rPr>
              <a:t>تؤكل </a:t>
            </a:r>
            <a:r>
              <a:rPr lang="ar-IQ" sz="2400" dirty="0">
                <a:cs typeface="+mj-cs"/>
              </a:rPr>
              <a:t>الرأس الخضرية المندمجة الناتجة عن التفاف الاوراق حول البرعم الطرفي كما في </a:t>
            </a:r>
            <a:r>
              <a:rPr lang="ar-IQ" sz="2400" dirty="0" smtClean="0">
                <a:cs typeface="+mj-cs"/>
              </a:rPr>
              <a:t>اللهانة</a:t>
            </a:r>
            <a:r>
              <a:rPr lang="en-US" sz="2400" dirty="0" smtClean="0">
                <a:cs typeface="+mj-cs"/>
              </a:rPr>
              <a:t>.</a:t>
            </a:r>
          </a:p>
          <a:p>
            <a:pPr marL="457200" indent="-457200" algn="just" rtl="1">
              <a:buClr>
                <a:srgbClr val="FF3399"/>
              </a:buClr>
              <a:buFont typeface="+mj-lt"/>
              <a:buAutoNum type="arabicPeriod"/>
            </a:pPr>
            <a:r>
              <a:rPr lang="ar-IQ" sz="2400" dirty="0" smtClean="0">
                <a:cs typeface="+mj-cs"/>
              </a:rPr>
              <a:t>يؤكل </a:t>
            </a:r>
            <a:r>
              <a:rPr lang="ar-IQ" sz="2400" dirty="0">
                <a:cs typeface="+mj-cs"/>
              </a:rPr>
              <a:t>القرص الزهري كما في القرنابيط </a:t>
            </a:r>
            <a:r>
              <a:rPr lang="ar-IQ" sz="2400" dirty="0" smtClean="0">
                <a:cs typeface="+mj-cs"/>
              </a:rPr>
              <a:t>والبروكلي</a:t>
            </a:r>
            <a:r>
              <a:rPr lang="en-US" sz="2400" dirty="0" smtClean="0">
                <a:cs typeface="+mj-cs"/>
              </a:rPr>
              <a:t>.</a:t>
            </a:r>
          </a:p>
          <a:p>
            <a:pPr marL="457200" indent="-457200" algn="just" rtl="1">
              <a:buClr>
                <a:srgbClr val="FF3399"/>
              </a:buClr>
              <a:buFont typeface="+mj-lt"/>
              <a:buAutoNum type="arabicPeriod"/>
            </a:pPr>
            <a:r>
              <a:rPr lang="ar-IQ" sz="2400" dirty="0" smtClean="0">
                <a:cs typeface="+mj-cs"/>
              </a:rPr>
              <a:t>الجذر </a:t>
            </a:r>
            <a:r>
              <a:rPr lang="ar-IQ" sz="2400" dirty="0">
                <a:cs typeface="+mj-cs"/>
              </a:rPr>
              <a:t>كما في الشلغم </a:t>
            </a:r>
            <a:r>
              <a:rPr lang="en-US" sz="2400" dirty="0" smtClean="0">
                <a:cs typeface="+mj-cs"/>
              </a:rPr>
              <a:t>.</a:t>
            </a:r>
            <a:endParaRPr lang="en-US" sz="2400" dirty="0">
              <a:cs typeface="+mj-cs"/>
            </a:endParaRPr>
          </a:p>
          <a:p>
            <a:pPr marL="457200" indent="-457200" algn="just" rtl="1">
              <a:buClr>
                <a:srgbClr val="FF3399"/>
              </a:buClr>
              <a:buFont typeface="+mj-lt"/>
              <a:buAutoNum type="arabicPeriod"/>
            </a:pPr>
            <a:r>
              <a:rPr lang="ar-IQ" sz="2400" dirty="0" smtClean="0">
                <a:cs typeface="+mj-cs"/>
              </a:rPr>
              <a:t>الجذر </a:t>
            </a:r>
            <a:r>
              <a:rPr lang="ar-IQ" sz="2400" dirty="0">
                <a:cs typeface="+mj-cs"/>
              </a:rPr>
              <a:t>مع الاوراق كما في الفجل </a:t>
            </a:r>
            <a:r>
              <a:rPr lang="en-US" sz="2400" dirty="0" smtClean="0">
                <a:cs typeface="+mj-cs"/>
              </a:rPr>
              <a:t>.</a:t>
            </a:r>
          </a:p>
          <a:p>
            <a:pPr marL="457200" indent="-457200" algn="just" rtl="1">
              <a:buClr>
                <a:srgbClr val="FF3399"/>
              </a:buClr>
              <a:buFont typeface="+mj-lt"/>
              <a:buAutoNum type="arabicPeriod"/>
            </a:pPr>
            <a:r>
              <a:rPr lang="ar-IQ" sz="2400" dirty="0" smtClean="0">
                <a:cs typeface="+mj-cs"/>
              </a:rPr>
              <a:t>الساق المتضخمة كما في الكلم</a:t>
            </a:r>
            <a:r>
              <a:rPr lang="en-US" sz="2400" dirty="0" smtClean="0">
                <a:cs typeface="+mj-cs"/>
              </a:rPr>
              <a:t>.</a:t>
            </a:r>
          </a:p>
          <a:p>
            <a:pPr marL="457200" indent="-457200" algn="just" rtl="1">
              <a:buClr>
                <a:srgbClr val="FF3399"/>
              </a:buClr>
              <a:buFont typeface="+mj-lt"/>
              <a:buAutoNum type="arabicPeriod"/>
            </a:pPr>
            <a:r>
              <a:rPr lang="ar-IQ" sz="2400" dirty="0" smtClean="0">
                <a:cs typeface="+mj-cs"/>
              </a:rPr>
              <a:t>الاوراق </a:t>
            </a:r>
            <a:r>
              <a:rPr lang="ar-IQ" sz="2400" dirty="0">
                <a:cs typeface="+mj-cs"/>
              </a:rPr>
              <a:t>كما في الرشاد والجرجير. </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175810622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marL="514350" marR="0" indent="-514350" algn="just" rtl="1">
              <a:lnSpc>
                <a:spcPct val="115000"/>
              </a:lnSpc>
              <a:spcBef>
                <a:spcPts val="0"/>
              </a:spcBef>
              <a:spcAft>
                <a:spcPts val="0"/>
              </a:spcAft>
              <a:buClr>
                <a:srgbClr val="FF3399"/>
              </a:buClr>
              <a:buFont typeface="+mj-lt"/>
              <a:buAutoNum type="arabicPeriod" startAt="3"/>
            </a:pPr>
            <a:r>
              <a:rPr lang="ar-IQ" sz="2400" b="1" dirty="0">
                <a:solidFill>
                  <a:srgbClr val="7030A0"/>
                </a:solidFill>
                <a:latin typeface="Times New Roman"/>
                <a:ea typeface="Times New Roman"/>
                <a:cs typeface="+mj-cs"/>
              </a:rPr>
              <a:t>مرض الاصفرار </a:t>
            </a:r>
            <a:r>
              <a:rPr lang="en-US" sz="2400" b="1" dirty="0">
                <a:solidFill>
                  <a:schemeClr val="accent1">
                    <a:lumMod val="75000"/>
                  </a:schemeClr>
                </a:solidFill>
                <a:latin typeface="Times New Roman"/>
                <a:ea typeface="Times New Roman"/>
                <a:cs typeface="+mj-cs"/>
              </a:rPr>
              <a:t>Yellows</a:t>
            </a:r>
            <a:r>
              <a:rPr lang="ar-IQ" sz="2400" b="1" dirty="0">
                <a:solidFill>
                  <a:srgbClr val="7030A0"/>
                </a:solidFill>
                <a:latin typeface="Times New Roman"/>
                <a:ea typeface="Times New Roman"/>
                <a:cs typeface="+mj-cs"/>
              </a:rPr>
              <a:t>   </a:t>
            </a:r>
            <a:endParaRPr lang="en-US" sz="2400" b="1" dirty="0">
              <a:solidFill>
                <a:srgbClr val="7030A0"/>
              </a:solidFill>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تظهر </a:t>
            </a:r>
            <a:r>
              <a:rPr lang="ar-IQ" sz="2400" dirty="0">
                <a:latin typeface="Times New Roman"/>
                <a:ea typeface="Times New Roman"/>
                <a:cs typeface="+mj-cs"/>
              </a:rPr>
              <a:t>اعراض هذا المرض في الحقل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إذ </a:t>
            </a:r>
            <a:r>
              <a:rPr lang="ar-IQ" sz="2400" dirty="0">
                <a:latin typeface="Times New Roman"/>
                <a:ea typeface="Times New Roman"/>
                <a:cs typeface="+mj-cs"/>
              </a:rPr>
              <a:t>يسبب اصفرار المجموع الخضري ويكون ذلك بعد 2 – 4 أسابيع بعد </a:t>
            </a:r>
            <a:r>
              <a:rPr lang="ar-IQ" sz="2400" dirty="0" smtClean="0">
                <a:latin typeface="Times New Roman"/>
                <a:ea typeface="Times New Roman"/>
                <a:cs typeface="+mj-cs"/>
              </a:rPr>
              <a:t>الشتل، ثم </a:t>
            </a:r>
            <a:r>
              <a:rPr lang="ar-IQ" sz="2400" dirty="0">
                <a:latin typeface="Times New Roman"/>
                <a:ea typeface="Times New Roman"/>
                <a:cs typeface="+mj-cs"/>
              </a:rPr>
              <a:t>تظهر بقع على النبات ويبدا </a:t>
            </a:r>
            <a:r>
              <a:rPr lang="ar-IQ" sz="2400" dirty="0" smtClean="0">
                <a:latin typeface="Times New Roman"/>
                <a:ea typeface="Times New Roman"/>
                <a:cs typeface="+mj-cs"/>
              </a:rPr>
              <a:t>بالالتفاف.</a:t>
            </a:r>
          </a:p>
          <a:p>
            <a:pPr marR="0" algn="r" rtl="1">
              <a:lnSpc>
                <a:spcPct val="115000"/>
              </a:lnSpc>
              <a:spcBef>
                <a:spcPts val="0"/>
              </a:spcBef>
              <a:spcAft>
                <a:spcPts val="0"/>
              </a:spcAft>
              <a:buFontTx/>
              <a:buChar char="-"/>
            </a:pPr>
            <a:r>
              <a:rPr lang="ar-IQ" sz="2400" dirty="0" smtClean="0">
                <a:latin typeface="Times New Roman"/>
                <a:ea typeface="Times New Roman"/>
                <a:cs typeface="+mj-cs"/>
              </a:rPr>
              <a:t>يتسبب </a:t>
            </a:r>
            <a:r>
              <a:rPr lang="ar-IQ" sz="2400" dirty="0">
                <a:latin typeface="Times New Roman"/>
                <a:ea typeface="Times New Roman"/>
                <a:cs typeface="+mj-cs"/>
              </a:rPr>
              <a:t>المرض عن فطر يسمى </a:t>
            </a:r>
            <a:r>
              <a:rPr lang="ar-IQ" sz="2400" dirty="0" smtClean="0">
                <a:latin typeface="Times New Roman"/>
                <a:ea typeface="Times New Roman"/>
                <a:cs typeface="+mj-cs"/>
              </a:rPr>
              <a:t>الـ  </a:t>
            </a:r>
            <a:r>
              <a:rPr lang="en-US" sz="2400" i="1" dirty="0" err="1" smtClean="0">
                <a:solidFill>
                  <a:schemeClr val="accent1">
                    <a:lumMod val="75000"/>
                  </a:schemeClr>
                </a:solidFill>
                <a:latin typeface="Times New Roman"/>
                <a:ea typeface="Times New Roman"/>
              </a:rPr>
              <a:t>oxysporium</a:t>
            </a:r>
            <a:r>
              <a:rPr lang="ar-IQ" sz="2400" i="1" dirty="0" smtClean="0">
                <a:solidFill>
                  <a:schemeClr val="accent1">
                    <a:lumMod val="75000"/>
                  </a:schemeClr>
                </a:solidFill>
                <a:latin typeface="Times New Roman"/>
                <a:ea typeface="Times New Roman"/>
              </a:rPr>
              <a:t> </a:t>
            </a:r>
            <a:r>
              <a:rPr lang="ar-IQ" sz="2400" dirty="0" smtClean="0">
                <a:latin typeface="Times New Roman"/>
                <a:ea typeface="Times New Roman"/>
                <a:cs typeface="+mj-cs"/>
              </a:rPr>
              <a:t> </a:t>
            </a:r>
            <a:r>
              <a:rPr lang="en-US" sz="2400" i="1" dirty="0" err="1" smtClean="0">
                <a:solidFill>
                  <a:schemeClr val="accent1">
                    <a:lumMod val="75000"/>
                  </a:schemeClr>
                </a:solidFill>
                <a:latin typeface="Times New Roman"/>
                <a:ea typeface="Times New Roman"/>
              </a:rPr>
              <a:t>Fusarium</a:t>
            </a:r>
            <a:endParaRPr lang="ar-IQ" sz="2400" i="1" dirty="0" smtClean="0">
              <a:solidFill>
                <a:schemeClr val="accent1">
                  <a:lumMod val="75000"/>
                </a:schemeClr>
              </a:solidFill>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ويقاوم </a:t>
            </a:r>
            <a:r>
              <a:rPr lang="ar-IQ" sz="2400" dirty="0">
                <a:latin typeface="Times New Roman"/>
                <a:ea typeface="Times New Roman"/>
                <a:cs typeface="+mj-cs"/>
              </a:rPr>
              <a:t>بأستعمال الدورات </a:t>
            </a:r>
            <a:r>
              <a:rPr lang="ar-IQ" sz="2400" dirty="0" smtClean="0">
                <a:latin typeface="Times New Roman"/>
                <a:ea typeface="Times New Roman"/>
                <a:cs typeface="+mj-cs"/>
              </a:rPr>
              <a:t>الزراعية</a:t>
            </a:r>
          </a:p>
          <a:p>
            <a:pPr marR="0" algn="just" rtl="1">
              <a:lnSpc>
                <a:spcPct val="115000"/>
              </a:lnSpc>
              <a:spcBef>
                <a:spcPts val="0"/>
              </a:spcBef>
              <a:spcAft>
                <a:spcPts val="0"/>
              </a:spcAft>
              <a:buFontTx/>
              <a:buChar char="-"/>
            </a:pPr>
            <a:r>
              <a:rPr lang="ar-IQ" sz="2400" dirty="0" smtClean="0">
                <a:latin typeface="Times New Roman"/>
                <a:ea typeface="Times New Roman"/>
                <a:cs typeface="+mj-cs"/>
              </a:rPr>
              <a:t> </a:t>
            </a:r>
            <a:r>
              <a:rPr lang="ar-IQ" sz="2400" dirty="0">
                <a:latin typeface="Times New Roman"/>
                <a:ea typeface="Times New Roman"/>
                <a:cs typeface="+mj-cs"/>
              </a:rPr>
              <a:t>او الاصناف المقاومة مثل صنف </a:t>
            </a:r>
            <a:r>
              <a:rPr lang="en-US" sz="2400" dirty="0">
                <a:latin typeface="Times New Roman"/>
                <a:ea typeface="Times New Roman"/>
                <a:cs typeface="+mj-cs"/>
              </a:rPr>
              <a:t>Copenhagen Market</a:t>
            </a:r>
            <a:r>
              <a:rPr lang="ar-IQ" sz="2400" dirty="0">
                <a:latin typeface="Times New Roman"/>
                <a:ea typeface="Times New Roman"/>
                <a:cs typeface="+mj-cs"/>
              </a:rPr>
              <a:t> او صنف </a:t>
            </a:r>
            <a:r>
              <a:rPr lang="en-US" sz="2400" dirty="0">
                <a:solidFill>
                  <a:schemeClr val="accent1">
                    <a:lumMod val="75000"/>
                  </a:schemeClr>
                </a:solidFill>
                <a:latin typeface="Times New Roman"/>
                <a:ea typeface="Times New Roman"/>
                <a:cs typeface="+mj-cs"/>
              </a:rPr>
              <a:t>Golden Acre</a:t>
            </a:r>
            <a:r>
              <a:rPr lang="ar-IQ" sz="2400" dirty="0">
                <a:latin typeface="Times New Roman"/>
                <a:ea typeface="Times New Roman"/>
                <a:cs typeface="+mj-cs"/>
              </a:rPr>
              <a:t>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كما </a:t>
            </a:r>
            <a:r>
              <a:rPr lang="ar-IQ" sz="2400" dirty="0">
                <a:latin typeface="Times New Roman"/>
                <a:ea typeface="Times New Roman"/>
                <a:cs typeface="+mj-cs"/>
              </a:rPr>
              <a:t>وجد ان حرارة الجزء العلوي من التربة (15 – </a:t>
            </a:r>
            <a:r>
              <a:rPr lang="ar-IQ" sz="2400" dirty="0" smtClean="0">
                <a:latin typeface="Times New Roman"/>
                <a:ea typeface="Times New Roman"/>
                <a:cs typeface="+mj-cs"/>
              </a:rPr>
              <a:t>20) </a:t>
            </a:r>
            <a:r>
              <a:rPr lang="ar-IQ" sz="2400" dirty="0">
                <a:latin typeface="Times New Roman"/>
                <a:ea typeface="Times New Roman"/>
                <a:cs typeface="+mj-cs"/>
              </a:rPr>
              <a:t>سم الناتجة من تغطية التربة الرطبة للحقل بالبلاستك الشفاف كافية لقتل مسببات المرض الموجودة في التربة وبالتالي مكافحة المرض</a:t>
            </a:r>
            <a:r>
              <a:rPr lang="ar-IQ" sz="2400" dirty="0" smtClean="0">
                <a:latin typeface="Times New Roman"/>
                <a:ea typeface="Times New Roman"/>
                <a:cs typeface="+mj-cs"/>
              </a:rPr>
              <a:t>.........................</a:t>
            </a:r>
            <a:endParaRPr lang="en-US" sz="2400" dirty="0">
              <a:latin typeface="Times New Roman"/>
              <a:ea typeface="Times New Roman"/>
              <a:cs typeface="+mj-cs"/>
            </a:endParaRPr>
          </a:p>
          <a:p>
            <a:pPr algn="r">
              <a:buClr>
                <a:srgbClr val="FF3399"/>
              </a:buClr>
            </a:pPr>
            <a:endParaRPr lang="en-US" dirty="0">
              <a:cs typeface="+mj-cs"/>
            </a:endParaRPr>
          </a:p>
        </p:txBody>
      </p:sp>
    </p:spTree>
    <p:extLst>
      <p:ext uri="{BB962C8B-B14F-4D97-AF65-F5344CB8AC3E}">
        <p14:creationId xmlns:p14="http://schemas.microsoft.com/office/powerpoint/2010/main" val="2893852626"/>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lnSpcReduction="10000"/>
          </a:bodyPr>
          <a:lstStyle/>
          <a:p>
            <a:pPr marL="514350" marR="0" indent="-514350" algn="just" rtl="1">
              <a:lnSpc>
                <a:spcPct val="115000"/>
              </a:lnSpc>
              <a:spcBef>
                <a:spcPts val="0"/>
              </a:spcBef>
              <a:spcAft>
                <a:spcPts val="0"/>
              </a:spcAft>
              <a:buClr>
                <a:srgbClr val="FF3399"/>
              </a:buClr>
              <a:buFont typeface="+mj-lt"/>
              <a:buAutoNum type="arabicPeriod" startAt="4"/>
            </a:pPr>
            <a:r>
              <a:rPr lang="ar-IQ" sz="3400" b="1" dirty="0" smtClean="0">
                <a:solidFill>
                  <a:srgbClr val="7030A0"/>
                </a:solidFill>
                <a:latin typeface="Times New Roman"/>
                <a:ea typeface="Times New Roman"/>
                <a:cs typeface="+mj-cs"/>
              </a:rPr>
              <a:t>مرض </a:t>
            </a:r>
            <a:r>
              <a:rPr lang="ar-IQ" sz="3400" b="1" dirty="0">
                <a:solidFill>
                  <a:srgbClr val="7030A0"/>
                </a:solidFill>
                <a:latin typeface="Times New Roman"/>
                <a:ea typeface="Times New Roman"/>
                <a:cs typeface="+mj-cs"/>
              </a:rPr>
              <a:t>الساق الاسود </a:t>
            </a:r>
            <a:r>
              <a:rPr lang="en-US" sz="3400" b="1" dirty="0" err="1">
                <a:solidFill>
                  <a:schemeClr val="accent1">
                    <a:lumMod val="75000"/>
                  </a:schemeClr>
                </a:solidFill>
                <a:latin typeface="Times New Roman"/>
                <a:ea typeface="Times New Roman"/>
                <a:cs typeface="+mj-cs"/>
              </a:rPr>
              <a:t>Blackieg</a:t>
            </a:r>
            <a:endParaRPr lang="en-US" sz="3400" dirty="0">
              <a:solidFill>
                <a:schemeClr val="accent1">
                  <a:lumMod val="75000"/>
                </a:schemeClr>
              </a:solidFill>
              <a:latin typeface="Times New Roman"/>
              <a:ea typeface="Times New Roman"/>
              <a:cs typeface="+mj-cs"/>
            </a:endParaRPr>
          </a:p>
          <a:p>
            <a:pPr marL="180975" marR="0" indent="-180975" algn="just" rtl="1">
              <a:lnSpc>
                <a:spcPct val="150000"/>
              </a:lnSpc>
              <a:spcBef>
                <a:spcPts val="0"/>
              </a:spcBef>
              <a:spcAft>
                <a:spcPts val="0"/>
              </a:spcAft>
              <a:buNone/>
            </a:pPr>
            <a:r>
              <a:rPr lang="en-US" sz="2600" dirty="0" smtClean="0">
                <a:latin typeface="Times New Roman"/>
                <a:ea typeface="Times New Roman"/>
                <a:cs typeface="+mj-cs"/>
              </a:rPr>
              <a:t> -</a:t>
            </a:r>
            <a:r>
              <a:rPr lang="ar-IQ" sz="2600" dirty="0" smtClean="0">
                <a:latin typeface="Times New Roman"/>
                <a:ea typeface="Times New Roman"/>
                <a:cs typeface="+mj-cs"/>
              </a:rPr>
              <a:t>مرض </a:t>
            </a:r>
            <a:r>
              <a:rPr lang="ar-IQ" sz="2600" dirty="0">
                <a:latin typeface="Times New Roman"/>
                <a:ea typeface="Times New Roman"/>
                <a:cs typeface="+mj-cs"/>
              </a:rPr>
              <a:t>فطري تظهر اعراضه على ساق النبات وتسبب تعفنها ابتداءا من محل اتصالها بسطح التربة او الى الاسفل وبعد ذلك يذبل </a:t>
            </a:r>
            <a:r>
              <a:rPr lang="ar-IQ" sz="2600" dirty="0" smtClean="0">
                <a:latin typeface="Times New Roman"/>
                <a:ea typeface="Times New Roman"/>
                <a:cs typeface="+mj-cs"/>
              </a:rPr>
              <a:t>ويموت.</a:t>
            </a:r>
          </a:p>
          <a:p>
            <a:pPr marL="180975" marR="0" indent="-180975" algn="just" rtl="1">
              <a:lnSpc>
                <a:spcPct val="150000"/>
              </a:lnSpc>
              <a:spcBef>
                <a:spcPts val="0"/>
              </a:spcBef>
              <a:spcAft>
                <a:spcPts val="0"/>
              </a:spcAft>
              <a:buFontTx/>
              <a:buChar char="-"/>
            </a:pPr>
            <a:r>
              <a:rPr lang="ar-IQ" sz="2600" dirty="0" smtClean="0">
                <a:latin typeface="Times New Roman"/>
                <a:ea typeface="Times New Roman"/>
                <a:cs typeface="+mj-cs"/>
              </a:rPr>
              <a:t>ويكافح بمنع </a:t>
            </a:r>
            <a:r>
              <a:rPr lang="ar-IQ" sz="2600" dirty="0">
                <a:latin typeface="Times New Roman"/>
                <a:ea typeface="Times New Roman"/>
                <a:cs typeface="+mj-cs"/>
              </a:rPr>
              <a:t>تلوث مراقد البذور بمسبب المرض حيث يجب منع زراعة الارض الملوثة بمسببات المرض مدة ثلاث سنوات على </a:t>
            </a:r>
            <a:r>
              <a:rPr lang="ar-IQ" sz="2600" dirty="0" smtClean="0">
                <a:latin typeface="Times New Roman"/>
                <a:ea typeface="Times New Roman"/>
                <a:cs typeface="+mj-cs"/>
              </a:rPr>
              <a:t>الاقل.</a:t>
            </a:r>
            <a:endParaRPr lang="ar-IQ" sz="2600" dirty="0">
              <a:latin typeface="Times New Roman"/>
              <a:ea typeface="Times New Roman"/>
              <a:cs typeface="+mj-cs"/>
            </a:endParaRPr>
          </a:p>
          <a:p>
            <a:pPr marL="180975" marR="0" indent="-180975" algn="just" rtl="1">
              <a:lnSpc>
                <a:spcPct val="150000"/>
              </a:lnSpc>
              <a:spcBef>
                <a:spcPts val="0"/>
              </a:spcBef>
              <a:spcAft>
                <a:spcPts val="0"/>
              </a:spcAft>
              <a:buFontTx/>
              <a:buChar char="-"/>
            </a:pPr>
            <a:r>
              <a:rPr lang="ar-IQ" sz="2600" dirty="0" smtClean="0">
                <a:latin typeface="Times New Roman"/>
                <a:ea typeface="Times New Roman"/>
                <a:cs typeface="+mj-cs"/>
              </a:rPr>
              <a:t>زراعة </a:t>
            </a:r>
            <a:r>
              <a:rPr lang="ar-IQ" sz="2600" dirty="0">
                <a:latin typeface="Times New Roman"/>
                <a:ea typeface="Times New Roman"/>
                <a:cs typeface="+mj-cs"/>
              </a:rPr>
              <a:t>بذور اللهانة التي عوملت بالماء الحار وعلى حرارة 50◦م لمدة 25 دقيقة كما يجب ضبط درجة الحرارة والوقت ثم تجفيف البذور بعد </a:t>
            </a:r>
            <a:r>
              <a:rPr lang="ar-IQ" sz="2600" dirty="0" smtClean="0">
                <a:latin typeface="Times New Roman"/>
                <a:ea typeface="Times New Roman"/>
                <a:cs typeface="+mj-cs"/>
              </a:rPr>
              <a:t>المعاملة.</a:t>
            </a:r>
            <a:endParaRPr lang="ar-IQ" sz="2600" dirty="0">
              <a:latin typeface="Times New Roman"/>
              <a:ea typeface="Times New Roman"/>
              <a:cs typeface="+mj-cs"/>
            </a:endParaRPr>
          </a:p>
          <a:p>
            <a:pPr marL="180975" marR="0" indent="-180975" algn="just" rtl="1">
              <a:lnSpc>
                <a:spcPct val="150000"/>
              </a:lnSpc>
              <a:spcBef>
                <a:spcPts val="0"/>
              </a:spcBef>
              <a:spcAft>
                <a:spcPts val="0"/>
              </a:spcAft>
              <a:buFontTx/>
              <a:buChar char="-"/>
            </a:pPr>
            <a:r>
              <a:rPr lang="ar-IQ" sz="2600" dirty="0" smtClean="0">
                <a:latin typeface="Times New Roman"/>
                <a:ea typeface="Times New Roman"/>
                <a:cs typeface="+mj-cs"/>
              </a:rPr>
              <a:t>زراعة </a:t>
            </a:r>
            <a:r>
              <a:rPr lang="ar-IQ" sz="2600" dirty="0">
                <a:latin typeface="Times New Roman"/>
                <a:ea typeface="Times New Roman"/>
                <a:cs typeface="+mj-cs"/>
              </a:rPr>
              <a:t>اللهانة في الاراضي التي لم تزرع فيها محاصيل العائلة الصليبية لمدة 3 – 4 </a:t>
            </a:r>
            <a:r>
              <a:rPr lang="ar-IQ" sz="2600" dirty="0" smtClean="0">
                <a:latin typeface="Times New Roman"/>
                <a:ea typeface="Times New Roman"/>
                <a:cs typeface="+mj-cs"/>
              </a:rPr>
              <a:t>سنوات.</a:t>
            </a:r>
            <a:endParaRPr lang="ar-IQ" sz="2600" dirty="0">
              <a:latin typeface="Times New Roman"/>
              <a:ea typeface="Times New Roman"/>
              <a:cs typeface="+mj-cs"/>
            </a:endParaRPr>
          </a:p>
          <a:p>
            <a:pPr marL="180975" marR="0" indent="-180975" algn="just" rtl="1">
              <a:lnSpc>
                <a:spcPct val="150000"/>
              </a:lnSpc>
              <a:spcBef>
                <a:spcPts val="0"/>
              </a:spcBef>
              <a:spcAft>
                <a:spcPts val="0"/>
              </a:spcAft>
              <a:buFontTx/>
              <a:buChar char="-"/>
            </a:pPr>
            <a:r>
              <a:rPr lang="ar-IQ" sz="2600" dirty="0" smtClean="0">
                <a:latin typeface="Times New Roman"/>
                <a:ea typeface="Times New Roman"/>
                <a:cs typeface="+mj-cs"/>
              </a:rPr>
              <a:t>عند </a:t>
            </a:r>
            <a:r>
              <a:rPr lang="ar-IQ" sz="2600" dirty="0">
                <a:latin typeface="Times New Roman"/>
                <a:ea typeface="Times New Roman"/>
                <a:cs typeface="+mj-cs"/>
              </a:rPr>
              <a:t>ظهور اصابة في الحقل فيجب منع تلوث الحقول الاخرى لمنع انتشار المرض</a:t>
            </a:r>
            <a:r>
              <a:rPr lang="ar-IQ" sz="2600" dirty="0" smtClean="0">
                <a:latin typeface="Times New Roman"/>
                <a:ea typeface="Times New Roman"/>
                <a:cs typeface="+mj-cs"/>
              </a:rPr>
              <a:t>.........................</a:t>
            </a:r>
            <a:endParaRPr lang="en-US" sz="2600" dirty="0">
              <a:latin typeface="Times New Roman"/>
              <a:ea typeface="Times New Roman"/>
              <a:cs typeface="+mj-cs"/>
            </a:endParaRPr>
          </a:p>
          <a:p>
            <a:pPr algn="r">
              <a:buClr>
                <a:srgbClr val="FF3399"/>
              </a:buClr>
            </a:pPr>
            <a:endParaRPr lang="en-US" dirty="0">
              <a:cs typeface="+mj-cs"/>
            </a:endParaRPr>
          </a:p>
        </p:txBody>
      </p:sp>
    </p:spTree>
    <p:extLst>
      <p:ext uri="{BB962C8B-B14F-4D97-AF65-F5344CB8AC3E}">
        <p14:creationId xmlns:p14="http://schemas.microsoft.com/office/powerpoint/2010/main" val="2616319597"/>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800" dirty="0"/>
              <a:t>.</a:t>
            </a:r>
          </a:p>
        </p:txBody>
      </p:sp>
      <p:sp>
        <p:nvSpPr>
          <p:cNvPr id="3" name="Content Placeholder 2"/>
          <p:cNvSpPr>
            <a:spLocks noGrp="1"/>
          </p:cNvSpPr>
          <p:nvPr>
            <p:ph idx="1"/>
          </p:nvPr>
        </p:nvSpPr>
        <p:spPr>
          <a:xfrm>
            <a:off x="457200" y="228600"/>
            <a:ext cx="8229600" cy="6400800"/>
          </a:xfrm>
        </p:spPr>
        <p:txBody>
          <a:bodyPr>
            <a:normAutofit lnSpcReduction="10000"/>
          </a:bodyPr>
          <a:lstStyle/>
          <a:p>
            <a:pPr marL="457200" marR="0" indent="-457200" algn="just" rtl="1">
              <a:lnSpc>
                <a:spcPct val="115000"/>
              </a:lnSpc>
              <a:spcBef>
                <a:spcPts val="0"/>
              </a:spcBef>
              <a:spcAft>
                <a:spcPts val="0"/>
              </a:spcAft>
              <a:buClr>
                <a:srgbClr val="FF3399"/>
              </a:buClr>
              <a:buFont typeface="+mj-lt"/>
              <a:buAutoNum type="arabicPeriod" startAt="5"/>
            </a:pPr>
            <a:endParaRPr lang="en-US" sz="2400" b="1" dirty="0" smtClean="0">
              <a:solidFill>
                <a:srgbClr val="7030A0"/>
              </a:solidFill>
              <a:latin typeface="Times New Roman"/>
              <a:ea typeface="Times New Roman"/>
              <a:cs typeface="Times New Roman"/>
            </a:endParaRPr>
          </a:p>
          <a:p>
            <a:pPr marL="457200" marR="0" indent="-457200" algn="just" rtl="1">
              <a:lnSpc>
                <a:spcPct val="115000"/>
              </a:lnSpc>
              <a:spcBef>
                <a:spcPts val="0"/>
              </a:spcBef>
              <a:spcAft>
                <a:spcPts val="0"/>
              </a:spcAft>
              <a:buClr>
                <a:srgbClr val="FF3399"/>
              </a:buClr>
              <a:buFont typeface="+mj-lt"/>
              <a:buAutoNum type="arabicPeriod" startAt="5"/>
            </a:pPr>
            <a:endParaRPr lang="en-US" sz="2400" b="1" dirty="0">
              <a:solidFill>
                <a:srgbClr val="7030A0"/>
              </a:solidFill>
              <a:latin typeface="Times New Roman"/>
              <a:ea typeface="Times New Roman"/>
              <a:cs typeface="Times New Roman"/>
            </a:endParaRPr>
          </a:p>
          <a:p>
            <a:pPr marL="457200" marR="0" indent="-457200" algn="just" rtl="1">
              <a:lnSpc>
                <a:spcPct val="115000"/>
              </a:lnSpc>
              <a:spcBef>
                <a:spcPts val="0"/>
              </a:spcBef>
              <a:spcAft>
                <a:spcPts val="0"/>
              </a:spcAft>
              <a:buClr>
                <a:srgbClr val="FF3399"/>
              </a:buClr>
              <a:buFont typeface="+mj-lt"/>
              <a:buAutoNum type="arabicPeriod" startAt="5"/>
            </a:pPr>
            <a:r>
              <a:rPr lang="ar-IQ" sz="2400" b="1" dirty="0" smtClean="0">
                <a:solidFill>
                  <a:srgbClr val="7030A0"/>
                </a:solidFill>
                <a:latin typeface="Times New Roman"/>
                <a:ea typeface="Times New Roman"/>
                <a:cs typeface="Times New Roman"/>
              </a:rPr>
              <a:t>مرض </a:t>
            </a:r>
            <a:r>
              <a:rPr lang="ar-IQ" sz="2400" b="1" dirty="0">
                <a:solidFill>
                  <a:srgbClr val="7030A0"/>
                </a:solidFill>
                <a:latin typeface="Times New Roman"/>
                <a:ea typeface="Times New Roman"/>
                <a:cs typeface="Times New Roman"/>
              </a:rPr>
              <a:t>التعفن الاسود </a:t>
            </a:r>
            <a:r>
              <a:rPr lang="en-US" sz="2400" b="1" dirty="0">
                <a:solidFill>
                  <a:schemeClr val="accent1">
                    <a:lumMod val="75000"/>
                  </a:schemeClr>
                </a:solidFill>
                <a:latin typeface="Times New Roman"/>
                <a:ea typeface="Times New Roman"/>
                <a:cs typeface="Times New Roman"/>
              </a:rPr>
              <a:t>Black Rot</a:t>
            </a:r>
            <a:endParaRPr lang="en-US" sz="2400" dirty="0">
              <a:solidFill>
                <a:schemeClr val="accent1">
                  <a:lumMod val="75000"/>
                </a:schemeClr>
              </a:solidFill>
              <a:latin typeface="Times New Roman"/>
              <a:ea typeface="Times New Roman"/>
            </a:endParaRPr>
          </a:p>
          <a:p>
            <a:pPr marR="0" algn="just" rtl="1">
              <a:lnSpc>
                <a:spcPct val="150000"/>
              </a:lnSpc>
              <a:spcBef>
                <a:spcPts val="0"/>
              </a:spcBef>
              <a:spcAft>
                <a:spcPts val="0"/>
              </a:spcAft>
              <a:buFontTx/>
              <a:buChar char="-"/>
            </a:pPr>
            <a:r>
              <a:rPr lang="ar-IQ" sz="2400" dirty="0" smtClean="0">
                <a:latin typeface="Times New Roman"/>
                <a:ea typeface="Times New Roman"/>
                <a:cs typeface="Times New Roman"/>
              </a:rPr>
              <a:t>مرض </a:t>
            </a:r>
            <a:r>
              <a:rPr lang="ar-IQ" sz="2400" dirty="0">
                <a:latin typeface="Times New Roman"/>
                <a:ea typeface="Times New Roman"/>
                <a:cs typeface="Times New Roman"/>
              </a:rPr>
              <a:t>بكتيري, تظهر اعراضه في مرحلة من مراحل نمو النبات وتكون بشكل اصفرار على الاوراق يعقبها اسوداد في منطقة عروق </a:t>
            </a:r>
            <a:r>
              <a:rPr lang="ar-IQ" sz="2400" dirty="0" smtClean="0">
                <a:latin typeface="Times New Roman"/>
                <a:ea typeface="Times New Roman"/>
                <a:cs typeface="Times New Roman"/>
              </a:rPr>
              <a:t>الورقة،</a:t>
            </a:r>
          </a:p>
          <a:p>
            <a:pPr marR="0" algn="just" rtl="1">
              <a:lnSpc>
                <a:spcPct val="150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ثم تظهر الاعراض بشكل تقزم او نمو النبات من جانب </a:t>
            </a:r>
            <a:r>
              <a:rPr lang="ar-IQ" sz="2400" dirty="0" smtClean="0">
                <a:latin typeface="Times New Roman"/>
                <a:ea typeface="Times New Roman"/>
                <a:cs typeface="Times New Roman"/>
              </a:rPr>
              <a:t>واحد،</a:t>
            </a:r>
          </a:p>
          <a:p>
            <a:pPr marR="0" algn="just" rtl="1">
              <a:lnSpc>
                <a:spcPct val="150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واذا كان المرض شديدا لا يكون النبات راسا وان تكون يكون عفن ثم يسقط, </a:t>
            </a:r>
            <a:endParaRPr lang="ar-IQ" sz="2400" dirty="0" smtClean="0">
              <a:latin typeface="Times New Roman"/>
              <a:ea typeface="Times New Roman"/>
              <a:cs typeface="Times New Roman"/>
            </a:endParaRPr>
          </a:p>
          <a:p>
            <a:pPr marR="0" algn="just" rtl="1">
              <a:lnSpc>
                <a:spcPct val="150000"/>
              </a:lnSpc>
              <a:spcBef>
                <a:spcPts val="0"/>
              </a:spcBef>
              <a:spcAft>
                <a:spcPts val="0"/>
              </a:spcAft>
              <a:buFontTx/>
              <a:buChar char="-"/>
            </a:pPr>
            <a:r>
              <a:rPr lang="ar-IQ" sz="2400" dirty="0" smtClean="0">
                <a:latin typeface="Times New Roman"/>
                <a:ea typeface="Times New Roman"/>
                <a:cs typeface="Times New Roman"/>
              </a:rPr>
              <a:t>ويعد </a:t>
            </a:r>
            <a:r>
              <a:rPr lang="ar-IQ" sz="2400" dirty="0">
                <a:latin typeface="Times New Roman"/>
                <a:ea typeface="Times New Roman"/>
                <a:cs typeface="Times New Roman"/>
              </a:rPr>
              <a:t>تلوث البذور بالبكتريا هو المصدر الاساس لانتشار المرض لذا فان معاملة البذور بالماء الحار كما في مرض الساق الاسود تقضي </a:t>
            </a:r>
            <a:r>
              <a:rPr lang="ar-IQ" sz="2400" dirty="0" smtClean="0">
                <a:latin typeface="Times New Roman"/>
                <a:ea typeface="Times New Roman"/>
                <a:cs typeface="Times New Roman"/>
              </a:rPr>
              <a:t>عليه،</a:t>
            </a:r>
          </a:p>
          <a:p>
            <a:pPr marR="0" algn="just" rtl="1">
              <a:lnSpc>
                <a:spcPct val="150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بالاضافة الى استعمال البذور </a:t>
            </a:r>
            <a:r>
              <a:rPr lang="ar-IQ" sz="2400" dirty="0" smtClean="0">
                <a:latin typeface="Times New Roman"/>
                <a:ea typeface="Times New Roman"/>
                <a:cs typeface="Times New Roman"/>
              </a:rPr>
              <a:t>النظيفة،</a:t>
            </a:r>
          </a:p>
          <a:p>
            <a:pPr marR="0" algn="just" rtl="1">
              <a:lnSpc>
                <a:spcPct val="150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والدورات الزراعية الثلاثية على </a:t>
            </a:r>
            <a:r>
              <a:rPr lang="ar-IQ" sz="2400" dirty="0" smtClean="0">
                <a:latin typeface="Times New Roman"/>
                <a:ea typeface="Times New Roman"/>
                <a:cs typeface="Times New Roman"/>
              </a:rPr>
              <a:t>الاقل، </a:t>
            </a:r>
          </a:p>
          <a:p>
            <a:pPr marR="0" algn="just" rtl="1">
              <a:lnSpc>
                <a:spcPct val="150000"/>
              </a:lnSpc>
              <a:spcBef>
                <a:spcPts val="0"/>
              </a:spcBef>
              <a:spcAft>
                <a:spcPts val="0"/>
              </a:spcAft>
              <a:buFontTx/>
              <a:buChar char="-"/>
            </a:pPr>
            <a:r>
              <a:rPr lang="ar-IQ" sz="2400" dirty="0" smtClean="0">
                <a:latin typeface="Times New Roman"/>
                <a:ea typeface="Times New Roman"/>
                <a:cs typeface="Times New Roman"/>
              </a:rPr>
              <a:t>وعدم </a:t>
            </a:r>
            <a:r>
              <a:rPr lang="ar-IQ" sz="2400" dirty="0">
                <a:latin typeface="Times New Roman"/>
                <a:ea typeface="Times New Roman"/>
                <a:cs typeface="Times New Roman"/>
              </a:rPr>
              <a:t>زراعة اي محصول يعود الى العائلة الصليبية في الدورة الزراعية وزراعة البذور في مراقد نظيفة</a:t>
            </a:r>
            <a:r>
              <a:rPr lang="ar-IQ" sz="2400" dirty="0" smtClean="0">
                <a:latin typeface="Times New Roman"/>
                <a:ea typeface="Times New Roman"/>
                <a:cs typeface="Times New Roman"/>
              </a:rPr>
              <a:t>................................</a:t>
            </a:r>
            <a:endParaRPr lang="en-US" sz="2400" dirty="0">
              <a:latin typeface="Times New Roman"/>
              <a:ea typeface="Times New Roman"/>
            </a:endParaRPr>
          </a:p>
          <a:p>
            <a:pPr marL="0" indent="0" algn="r">
              <a:buNone/>
            </a:pPr>
            <a:endParaRPr lang="en-US" sz="2400" dirty="0"/>
          </a:p>
        </p:txBody>
      </p:sp>
    </p:spTree>
    <p:extLst>
      <p:ext uri="{BB962C8B-B14F-4D97-AF65-F5344CB8AC3E}">
        <p14:creationId xmlns:p14="http://schemas.microsoft.com/office/powerpoint/2010/main" val="510626652"/>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rtl="1">
              <a:lnSpc>
                <a:spcPct val="115000"/>
              </a:lnSpc>
              <a:spcBef>
                <a:spcPts val="0"/>
              </a:spcBef>
              <a:buNone/>
            </a:pPr>
            <a:endParaRPr lang="en-US" sz="28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v"/>
            </a:pPr>
            <a:r>
              <a:rPr lang="ar-IQ" sz="2800" b="1" dirty="0" smtClean="0">
                <a:solidFill>
                  <a:schemeClr val="accent6">
                    <a:lumMod val="75000"/>
                  </a:schemeClr>
                </a:solidFill>
                <a:latin typeface="Times New Roman"/>
                <a:ea typeface="Times New Roman"/>
                <a:cs typeface="Times New Roman"/>
              </a:rPr>
              <a:t>اهم </a:t>
            </a:r>
            <a:r>
              <a:rPr lang="ar-IQ" sz="2800" b="1" dirty="0">
                <a:solidFill>
                  <a:schemeClr val="accent6">
                    <a:lumMod val="75000"/>
                  </a:schemeClr>
                </a:solidFill>
                <a:latin typeface="Times New Roman"/>
                <a:ea typeface="Times New Roman"/>
                <a:cs typeface="Times New Roman"/>
              </a:rPr>
              <a:t>الحشرات </a:t>
            </a:r>
            <a:endParaRPr lang="en-US" sz="2800" dirty="0">
              <a:solidFill>
                <a:schemeClr val="accent6">
                  <a:lumMod val="75000"/>
                </a:schemeClr>
              </a:solidFill>
              <a:latin typeface="Times New Roman"/>
              <a:ea typeface="Times New Roman"/>
            </a:endParaRPr>
          </a:p>
          <a:p>
            <a:pPr marL="457200" lvl="0" indent="-457200" algn="just" rtl="1">
              <a:lnSpc>
                <a:spcPct val="115000"/>
              </a:lnSpc>
              <a:spcBef>
                <a:spcPts val="0"/>
              </a:spcBef>
              <a:buClr>
                <a:srgbClr val="FF3399"/>
              </a:buClr>
              <a:buFont typeface="+mj-lt"/>
              <a:buAutoNum type="arabicPeriod"/>
            </a:pPr>
            <a:r>
              <a:rPr lang="ar-IQ" sz="2400" b="1" dirty="0">
                <a:solidFill>
                  <a:srgbClr val="7030A0"/>
                </a:solidFill>
                <a:latin typeface="Times New Roman"/>
                <a:ea typeface="Times New Roman"/>
                <a:cs typeface="Times New Roman"/>
              </a:rPr>
              <a:t>دودة اللهانة </a:t>
            </a:r>
            <a:r>
              <a:rPr lang="en-US" sz="2400" b="1" dirty="0">
                <a:solidFill>
                  <a:srgbClr val="4F81BD">
                    <a:lumMod val="75000"/>
                  </a:srgbClr>
                </a:solidFill>
                <a:latin typeface="Times New Roman"/>
                <a:ea typeface="Times New Roman"/>
                <a:cs typeface="Times New Roman"/>
              </a:rPr>
              <a:t>Cabbage Maggot</a:t>
            </a:r>
            <a:r>
              <a:rPr lang="ar-IQ" sz="2400" dirty="0">
                <a:solidFill>
                  <a:prstClr val="black"/>
                </a:solidFill>
                <a:latin typeface="Times New Roman"/>
                <a:ea typeface="Times New Roman"/>
                <a:cs typeface="Times New Roman"/>
              </a:rPr>
              <a:t>:  تتغذى يرقاتها على النباتات . </a:t>
            </a:r>
            <a:endParaRPr lang="en-US" sz="2400" dirty="0">
              <a:solidFill>
                <a:prstClr val="black"/>
              </a:solidFill>
              <a:latin typeface="Times New Roman"/>
              <a:ea typeface="Times New Roman"/>
              <a:cs typeface="Times New Roman"/>
            </a:endParaRPr>
          </a:p>
          <a:p>
            <a:pPr marL="457200" lvl="0" indent="-457200" algn="just" rtl="1">
              <a:lnSpc>
                <a:spcPct val="115000"/>
              </a:lnSpc>
              <a:spcBef>
                <a:spcPts val="0"/>
              </a:spcBef>
              <a:buClr>
                <a:srgbClr val="FF3399"/>
              </a:buClr>
              <a:buFont typeface="+mj-lt"/>
              <a:buAutoNum type="arabicPeriod"/>
            </a:pPr>
            <a:r>
              <a:rPr lang="ar-IQ" sz="2400" b="1" dirty="0">
                <a:solidFill>
                  <a:srgbClr val="7030A0"/>
                </a:solidFill>
                <a:latin typeface="Times New Roman"/>
                <a:ea typeface="Times New Roman"/>
                <a:cs typeface="Times New Roman"/>
              </a:rPr>
              <a:t>دودة اللهانة الخضراء </a:t>
            </a:r>
            <a:r>
              <a:rPr lang="en-US" sz="2400" b="1" dirty="0">
                <a:solidFill>
                  <a:srgbClr val="4F81BD">
                    <a:lumMod val="75000"/>
                  </a:srgbClr>
                </a:solidFill>
                <a:latin typeface="Times New Roman"/>
                <a:ea typeface="Times New Roman"/>
                <a:cs typeface="Times New Roman"/>
              </a:rPr>
              <a:t>Green Cabbage Worm</a:t>
            </a:r>
            <a:r>
              <a:rPr lang="ar-IQ" sz="2400" b="1" dirty="0">
                <a:solidFill>
                  <a:prstClr val="black"/>
                </a:solidFill>
                <a:latin typeface="Times New Roman"/>
                <a:ea typeface="Times New Roman"/>
                <a:cs typeface="Times New Roman"/>
              </a:rPr>
              <a:t>: </a:t>
            </a:r>
            <a:r>
              <a:rPr lang="ar-IQ" sz="2400" dirty="0">
                <a:solidFill>
                  <a:prstClr val="black"/>
                </a:solidFill>
                <a:latin typeface="Times New Roman"/>
                <a:ea typeface="Times New Roman"/>
                <a:cs typeface="Times New Roman"/>
              </a:rPr>
              <a:t>تتغذى على المجموع الخضري . </a:t>
            </a:r>
            <a:endParaRPr lang="en-US" sz="2400" dirty="0">
              <a:solidFill>
                <a:prstClr val="black"/>
              </a:solidFill>
              <a:latin typeface="Times New Roman"/>
              <a:ea typeface="Times New Roman"/>
            </a:endParaRPr>
          </a:p>
          <a:p>
            <a:pPr marL="457200" lvl="0" indent="-457200" algn="just" rtl="1">
              <a:lnSpc>
                <a:spcPct val="115000"/>
              </a:lnSpc>
              <a:spcBef>
                <a:spcPts val="0"/>
              </a:spcBef>
              <a:buClr>
                <a:srgbClr val="FF3399"/>
              </a:buClr>
              <a:buFont typeface="+mj-lt"/>
              <a:buAutoNum type="arabicPeriod"/>
            </a:pPr>
            <a:r>
              <a:rPr lang="ar-IQ" sz="2400" b="1" dirty="0">
                <a:solidFill>
                  <a:srgbClr val="7030A0"/>
                </a:solidFill>
                <a:latin typeface="Times New Roman"/>
                <a:ea typeface="Times New Roman"/>
                <a:cs typeface="Times New Roman"/>
              </a:rPr>
              <a:t>حشرة المن </a:t>
            </a:r>
            <a:r>
              <a:rPr lang="en-US" sz="2400" b="1" dirty="0">
                <a:solidFill>
                  <a:srgbClr val="4F81BD">
                    <a:lumMod val="75000"/>
                  </a:srgbClr>
                </a:solidFill>
                <a:latin typeface="Times New Roman"/>
                <a:ea typeface="Times New Roman"/>
                <a:cs typeface="Times New Roman"/>
              </a:rPr>
              <a:t>Aphid Cabbage</a:t>
            </a:r>
            <a:endParaRPr lang="en-US" sz="2400" dirty="0">
              <a:solidFill>
                <a:srgbClr val="4F81BD">
                  <a:lumMod val="75000"/>
                </a:srgbClr>
              </a:solidFill>
              <a:latin typeface="Times New Roman"/>
              <a:ea typeface="Times New Roman"/>
            </a:endParaRPr>
          </a:p>
          <a:p>
            <a:pPr lvl="0" algn="just" rtl="1">
              <a:lnSpc>
                <a:spcPct val="115000"/>
              </a:lnSpc>
              <a:spcBef>
                <a:spcPts val="0"/>
              </a:spcBef>
              <a:buFont typeface="Symbol"/>
              <a:buChar char=""/>
            </a:pPr>
            <a:r>
              <a:rPr lang="ar-IQ" sz="2400" dirty="0">
                <a:solidFill>
                  <a:prstClr val="black"/>
                </a:solidFill>
                <a:latin typeface="Times New Roman"/>
                <a:ea typeface="Times New Roman"/>
                <a:cs typeface="Times New Roman"/>
              </a:rPr>
              <a:t>تتم المكافحة بواسطة الملاثيون</a:t>
            </a:r>
            <a:r>
              <a:rPr lang="ar-IQ" sz="2400" b="1" dirty="0">
                <a:solidFill>
                  <a:prstClr val="black"/>
                </a:solidFill>
                <a:latin typeface="Times New Roman"/>
                <a:ea typeface="Times New Roman"/>
                <a:cs typeface="Times New Roman"/>
              </a:rPr>
              <a:t> </a:t>
            </a:r>
            <a:r>
              <a:rPr lang="en-US" sz="2400" b="1" dirty="0" err="1">
                <a:solidFill>
                  <a:srgbClr val="4F81BD">
                    <a:lumMod val="75000"/>
                  </a:srgbClr>
                </a:solidFill>
                <a:latin typeface="Times New Roman"/>
                <a:ea typeface="Times New Roman"/>
                <a:cs typeface="Times New Roman"/>
              </a:rPr>
              <a:t>Malathion</a:t>
            </a:r>
            <a:r>
              <a:rPr lang="ar-IQ" sz="2400" b="1" dirty="0">
                <a:solidFill>
                  <a:prstClr val="black"/>
                </a:solidFill>
                <a:latin typeface="Times New Roman"/>
                <a:ea typeface="Times New Roman"/>
                <a:cs typeface="Times New Roman"/>
              </a:rPr>
              <a:t> </a:t>
            </a:r>
            <a:endParaRPr lang="ar-IQ" sz="2400" b="1" dirty="0" smtClean="0">
              <a:solidFill>
                <a:prstClr val="black"/>
              </a:solidFill>
              <a:latin typeface="Times New Roman"/>
              <a:ea typeface="Times New Roman"/>
              <a:cs typeface="Times New Roman"/>
            </a:endParaRPr>
          </a:p>
          <a:p>
            <a:pPr marL="0" lvl="0" indent="0" algn="just" rtl="1">
              <a:lnSpc>
                <a:spcPct val="115000"/>
              </a:lnSpc>
              <a:spcBef>
                <a:spcPts val="0"/>
              </a:spcBef>
              <a:buNone/>
            </a:pPr>
            <a:r>
              <a:rPr lang="ar-IQ" sz="2400" b="1" dirty="0" smtClean="0">
                <a:solidFill>
                  <a:prstClr val="black"/>
                </a:solidFill>
                <a:latin typeface="Times New Roman"/>
                <a:ea typeface="Times New Roman"/>
                <a:cs typeface="Times New Roman"/>
              </a:rPr>
              <a:t>*************************************************** </a:t>
            </a:r>
            <a:endParaRPr lang="en-US" sz="2400" dirty="0">
              <a:solidFill>
                <a:prstClr val="black"/>
              </a:solidFill>
              <a:latin typeface="Times New Roman"/>
              <a:ea typeface="Times New Roman"/>
            </a:endParaRPr>
          </a:p>
          <a:p>
            <a:pPr marL="0" indent="0" algn="r">
              <a:buNone/>
            </a:pPr>
            <a:endParaRPr lang="en-US" dirty="0"/>
          </a:p>
        </p:txBody>
      </p:sp>
    </p:spTree>
    <p:extLst>
      <p:ext uri="{BB962C8B-B14F-4D97-AF65-F5344CB8AC3E}">
        <p14:creationId xmlns:p14="http://schemas.microsoft.com/office/powerpoint/2010/main" val="2794015871"/>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rPr>
              <a:t>في محاضرة اليوم </a:t>
            </a:r>
            <a:r>
              <a:rPr lang="ar-IQ" sz="2800" b="1" dirty="0" smtClean="0">
                <a:solidFill>
                  <a:schemeClr val="accent2">
                    <a:lumMod val="75000"/>
                  </a:schemeClr>
                </a:solidFill>
              </a:rPr>
              <a:t>تكلمناعن :</a:t>
            </a:r>
          </a:p>
          <a:p>
            <a:pPr lvl="0" algn="just" rtl="1">
              <a:lnSpc>
                <a:spcPct val="150000"/>
              </a:lnSpc>
              <a:spcBef>
                <a:spcPts val="0"/>
              </a:spcBef>
              <a:buClr>
                <a:srgbClr val="FF3399"/>
              </a:buClr>
            </a:pPr>
            <a:r>
              <a:rPr lang="ar-IQ" sz="2400" dirty="0">
                <a:solidFill>
                  <a:prstClr val="black"/>
                </a:solidFill>
                <a:cs typeface="Times New Roman"/>
              </a:rPr>
              <a:t>العائلة الصليبية</a:t>
            </a:r>
            <a:endParaRPr lang="en-US" sz="2400" dirty="0">
              <a:solidFill>
                <a:prstClr val="black"/>
              </a:solidFill>
              <a:cs typeface="Times New Roman"/>
            </a:endParaRP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اللهانة </a:t>
            </a:r>
            <a:r>
              <a:rPr lang="en-US" sz="2400" dirty="0">
                <a:solidFill>
                  <a:prstClr val="black"/>
                </a:solidFill>
                <a:latin typeface="Times New Roman"/>
                <a:ea typeface="Times New Roman"/>
              </a:rPr>
              <a:t>Cabbage</a:t>
            </a:r>
          </a:p>
          <a:p>
            <a:pPr marL="0" indent="0" algn="just" rtl="1">
              <a:buNone/>
            </a:pPr>
            <a:endParaRPr lang="ar-IQ" sz="2800" b="1" dirty="0">
              <a:solidFill>
                <a:schemeClr val="accent2">
                  <a:lumMod val="75000"/>
                </a:schemeClr>
              </a:solidFill>
            </a:endParaRPr>
          </a:p>
        </p:txBody>
      </p:sp>
    </p:spTree>
    <p:extLst>
      <p:ext uri="{BB962C8B-B14F-4D97-AF65-F5344CB8AC3E}">
        <p14:creationId xmlns:p14="http://schemas.microsoft.com/office/powerpoint/2010/main" val="2066381356"/>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2358355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a:bodyPr>
          <a:lstStyle/>
          <a:p>
            <a:pPr algn="just" rtl="1">
              <a:buFont typeface="Wingdings" panose="05000000000000000000" pitchFamily="2" charset="2"/>
              <a:buChar char="q"/>
            </a:pPr>
            <a:r>
              <a:rPr lang="ar-IQ" sz="2400" b="1" dirty="0" smtClean="0">
                <a:solidFill>
                  <a:srgbClr val="FF0000"/>
                </a:solidFill>
                <a:cs typeface="+mj-cs"/>
              </a:rPr>
              <a:t>اللهانة </a:t>
            </a:r>
            <a:r>
              <a:rPr lang="en-US" sz="2400" b="1" dirty="0">
                <a:solidFill>
                  <a:srgbClr val="FF0000"/>
                </a:solidFill>
                <a:latin typeface="Times New Roman" panose="02020603050405020304" pitchFamily="18" charset="0"/>
                <a:cs typeface="+mj-cs"/>
              </a:rPr>
              <a:t>Cabbage</a:t>
            </a:r>
          </a:p>
          <a:p>
            <a:pPr marL="0" indent="0" algn="just" rtl="1">
              <a:buNone/>
            </a:pPr>
            <a:r>
              <a:rPr lang="en-US" sz="2400" i="1" dirty="0">
                <a:solidFill>
                  <a:srgbClr val="FF0000"/>
                </a:solidFill>
                <a:latin typeface="Times New Roman" panose="02020603050405020304" pitchFamily="18" charset="0"/>
                <a:cs typeface="Times New Roman" panose="02020603050405020304" pitchFamily="18" charset="0"/>
              </a:rPr>
              <a:t>Brassica </a:t>
            </a:r>
            <a:r>
              <a:rPr lang="en-US" sz="2400" i="1" dirty="0" err="1">
                <a:solidFill>
                  <a:srgbClr val="FF0000"/>
                </a:solidFill>
                <a:latin typeface="Times New Roman" panose="02020603050405020304" pitchFamily="18" charset="0"/>
                <a:cs typeface="Times New Roman" panose="02020603050405020304" pitchFamily="18" charset="0"/>
              </a:rPr>
              <a:t>oleracea</a:t>
            </a:r>
            <a:r>
              <a:rPr lang="en-US" sz="2400" i="1" dirty="0">
                <a:solidFill>
                  <a:srgbClr val="FF0000"/>
                </a:solidFill>
                <a:latin typeface="Times New Roman" panose="02020603050405020304" pitchFamily="18" charset="0"/>
                <a:cs typeface="Times New Roman" panose="02020603050405020304" pitchFamily="18" charset="0"/>
              </a:rPr>
              <a:t> var. </a:t>
            </a:r>
            <a:r>
              <a:rPr lang="en-US" sz="2400" i="1" dirty="0" err="1">
                <a:solidFill>
                  <a:srgbClr val="FF0000"/>
                </a:solidFill>
                <a:latin typeface="Times New Roman" panose="02020603050405020304" pitchFamily="18" charset="0"/>
                <a:cs typeface="Times New Roman" panose="02020603050405020304" pitchFamily="18" charset="0"/>
              </a:rPr>
              <a:t>capitata</a:t>
            </a:r>
            <a:r>
              <a:rPr lang="en-US" sz="2400" i="1"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L</a:t>
            </a:r>
            <a:r>
              <a:rPr lang="en-US" sz="2400" i="1" dirty="0">
                <a:solidFill>
                  <a:srgbClr val="FF0000"/>
                </a:solidFill>
                <a:latin typeface="Times New Roman" panose="02020603050405020304" pitchFamily="18" charset="0"/>
                <a:cs typeface="Times New Roman" panose="02020603050405020304" pitchFamily="18" charset="0"/>
              </a:rPr>
              <a:t>.</a:t>
            </a:r>
          </a:p>
          <a:p>
            <a:pPr algn="just" rtl="1">
              <a:buFontTx/>
              <a:buChar char="-"/>
            </a:pPr>
            <a:r>
              <a:rPr lang="ar-IQ" sz="2400" dirty="0" smtClean="0">
                <a:cs typeface="+mj-cs"/>
              </a:rPr>
              <a:t>تسمى </a:t>
            </a:r>
            <a:r>
              <a:rPr lang="ar-IQ" sz="2400" dirty="0">
                <a:cs typeface="+mj-cs"/>
              </a:rPr>
              <a:t>ايضا بالكرنب او الملفوف, </a:t>
            </a:r>
            <a:endParaRPr lang="ar-IQ" sz="2400" dirty="0" smtClean="0">
              <a:cs typeface="+mj-cs"/>
            </a:endParaRPr>
          </a:p>
          <a:p>
            <a:pPr algn="just" rtl="1">
              <a:buFontTx/>
              <a:buChar char="-"/>
            </a:pPr>
            <a:r>
              <a:rPr lang="ar-IQ" sz="2400" dirty="0" smtClean="0">
                <a:cs typeface="+mj-cs"/>
              </a:rPr>
              <a:t>وجدت </a:t>
            </a:r>
            <a:r>
              <a:rPr lang="ar-IQ" sz="2400" dirty="0">
                <a:cs typeface="+mj-cs"/>
              </a:rPr>
              <a:t>نامية بصورة برية في سواحل انكلترا وبعض السواحل الجنوبية الغربية من اوربا ومناطق حوض البحر الابيض المتوسط وكانت تزرع منذ قديم الزمان في العراق </a:t>
            </a:r>
            <a:r>
              <a:rPr lang="ar-IQ" sz="2400" dirty="0" smtClean="0">
                <a:cs typeface="+mj-cs"/>
              </a:rPr>
              <a:t>ومصر. </a:t>
            </a:r>
          </a:p>
          <a:p>
            <a:pPr algn="just" rtl="1">
              <a:buFontTx/>
              <a:buChar char="-"/>
            </a:pPr>
            <a:r>
              <a:rPr lang="ar-IQ" sz="2400" dirty="0" smtClean="0">
                <a:cs typeface="+mj-cs"/>
              </a:rPr>
              <a:t>تستعمل </a:t>
            </a:r>
            <a:r>
              <a:rPr lang="ar-IQ" sz="2400" dirty="0">
                <a:cs typeface="+mj-cs"/>
              </a:rPr>
              <a:t>في المحشي والسلطة والطبخ او لعمل المخللات كما تستخدم بعض اصنافها كعلف للحيوانات, </a:t>
            </a:r>
            <a:endParaRPr lang="ar-IQ" sz="2400" dirty="0" smtClean="0">
              <a:cs typeface="+mj-cs"/>
            </a:endParaRPr>
          </a:p>
          <a:p>
            <a:pPr algn="just" rtl="1">
              <a:buFontTx/>
              <a:buChar char="-"/>
            </a:pPr>
            <a:r>
              <a:rPr lang="ar-IQ" sz="2400" dirty="0" smtClean="0">
                <a:cs typeface="+mj-cs"/>
              </a:rPr>
              <a:t>وهي </a:t>
            </a:r>
            <a:r>
              <a:rPr lang="ar-IQ" sz="2400" dirty="0">
                <a:cs typeface="+mj-cs"/>
              </a:rPr>
              <a:t>من المحاصيل الغنية بالقيمة الغذائية اذ يحتوي كل 100 غم من الاوراق على 94% ماء , 14 سعرة حرارية , 1غم بروتين , 2 غم مواد كاربوهيدراتية , 41 ملغم فسفور , 43 ملغم كالسيوم , 10 ملغم حديد و31 ملغم حامض الاسكوربيك بالاضافة الى </a:t>
            </a:r>
            <a:r>
              <a:rPr lang="ar-IQ" sz="2400" dirty="0" smtClean="0">
                <a:cs typeface="+mj-cs"/>
              </a:rPr>
              <a:t>فيتامين</a:t>
            </a:r>
            <a:r>
              <a:rPr lang="en-US" sz="2400" dirty="0" smtClean="0">
                <a:cs typeface="+mj-cs"/>
              </a:rPr>
              <a:t>A </a:t>
            </a:r>
            <a:r>
              <a:rPr lang="ar-IQ" sz="2400" dirty="0" smtClean="0">
                <a:cs typeface="+mj-cs"/>
              </a:rPr>
              <a:t> والمواد </a:t>
            </a:r>
            <a:r>
              <a:rPr lang="ar-IQ" sz="2400" dirty="0">
                <a:cs typeface="+mj-cs"/>
              </a:rPr>
              <a:t>الكبريتية المتطايرة ولها بعض الفوائد الطبية كما تحتوي على بعض المواد القاتلة للبكتريا وتخفض السكر والكولسترول في الدم ولها تأثير مضاد لبعض السموم. </a:t>
            </a:r>
            <a:endParaRPr lang="ar-IQ" sz="2400" dirty="0" smtClean="0">
              <a:cs typeface="+mj-cs"/>
            </a:endParaRPr>
          </a:p>
          <a:p>
            <a:pPr algn="just" rtl="1">
              <a:buFontTx/>
              <a:buChar char="-"/>
            </a:pPr>
            <a:r>
              <a:rPr lang="ar-IQ" sz="2400" dirty="0" smtClean="0">
                <a:cs typeface="+mj-cs"/>
              </a:rPr>
              <a:t>وهي </a:t>
            </a:r>
            <a:r>
              <a:rPr lang="ar-IQ" sz="2400" dirty="0">
                <a:cs typeface="+mj-cs"/>
              </a:rPr>
              <a:t>نبات عشبي ذو حولين </a:t>
            </a:r>
            <a:r>
              <a:rPr lang="en-US" sz="2400" dirty="0" smtClean="0">
                <a:solidFill>
                  <a:schemeClr val="accent1">
                    <a:lumMod val="75000"/>
                  </a:schemeClr>
                </a:solidFill>
                <a:cs typeface="+mj-cs"/>
              </a:rPr>
              <a:t>Biennial</a:t>
            </a:r>
            <a:r>
              <a:rPr lang="ar-IQ" sz="2400" dirty="0" smtClean="0">
                <a:cs typeface="+mj-cs"/>
              </a:rPr>
              <a:t>.</a:t>
            </a:r>
            <a:endParaRPr lang="en-US" sz="2400" dirty="0">
              <a:cs typeface="+mj-cs"/>
            </a:endParaRPr>
          </a:p>
        </p:txBody>
      </p:sp>
    </p:spTree>
    <p:extLst>
      <p:ext uri="{BB962C8B-B14F-4D97-AF65-F5344CB8AC3E}">
        <p14:creationId xmlns:p14="http://schemas.microsoft.com/office/powerpoint/2010/main" val="305701025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304800" y="228600"/>
            <a:ext cx="8534400" cy="6400800"/>
          </a:xfrm>
        </p:spPr>
        <p:txBody>
          <a:bodyPr>
            <a:normAutofit/>
          </a:bodyPr>
          <a:lstStyle/>
          <a:p>
            <a:pPr marL="0" indent="0" algn="just" rtl="1">
              <a:buNone/>
            </a:pPr>
            <a:endParaRPr lang="ar-IQ" sz="2400" dirty="0" smtClean="0">
              <a:cs typeface="+mj-cs"/>
            </a:endParaRPr>
          </a:p>
          <a:p>
            <a:pPr marL="0" indent="0" algn="just" rtl="1">
              <a:buNone/>
            </a:pPr>
            <a:r>
              <a:rPr lang="ar-IQ" sz="2400" dirty="0">
                <a:cs typeface="+mj-cs"/>
              </a:rPr>
              <a:t> </a:t>
            </a:r>
            <a:r>
              <a:rPr lang="ar-IQ" sz="2400" dirty="0" smtClean="0">
                <a:cs typeface="+mj-cs"/>
              </a:rPr>
              <a:t>      يقسم الباحثون </a:t>
            </a:r>
            <a:r>
              <a:rPr lang="ar-IQ" sz="2400" dirty="0"/>
              <a:t>اللهانة</a:t>
            </a:r>
            <a:r>
              <a:rPr lang="ar-IQ" sz="2400" dirty="0" smtClean="0">
                <a:cs typeface="+mj-cs"/>
              </a:rPr>
              <a:t> </a:t>
            </a:r>
            <a:r>
              <a:rPr lang="ar-IQ" sz="2400" dirty="0">
                <a:cs typeface="+mj-cs"/>
              </a:rPr>
              <a:t>الى ثلاث مجاميع  اشهرها :</a:t>
            </a:r>
          </a:p>
          <a:p>
            <a:pPr marL="457200" indent="-457200" algn="just" rtl="1">
              <a:buClr>
                <a:srgbClr val="FF3399"/>
              </a:buClr>
              <a:buFont typeface="+mj-lt"/>
              <a:buAutoNum type="arabicPeriod"/>
            </a:pPr>
            <a:r>
              <a:rPr lang="ar-IQ" sz="2400" dirty="0" smtClean="0">
                <a:solidFill>
                  <a:srgbClr val="7030A0"/>
                </a:solidFill>
                <a:cs typeface="+mj-cs"/>
              </a:rPr>
              <a:t>اللهانة </a:t>
            </a:r>
            <a:r>
              <a:rPr lang="ar-IQ" sz="2400" dirty="0">
                <a:solidFill>
                  <a:srgbClr val="7030A0"/>
                </a:solidFill>
                <a:cs typeface="+mj-cs"/>
              </a:rPr>
              <a:t>البيضاء </a:t>
            </a:r>
            <a:r>
              <a:rPr lang="en-US" sz="2400" dirty="0">
                <a:solidFill>
                  <a:srgbClr val="7030A0"/>
                </a:solidFill>
                <a:latin typeface="Times New Roman" panose="02020603050405020304" pitchFamily="18" charset="0"/>
                <a:cs typeface="Times New Roman" panose="02020603050405020304" pitchFamily="18" charset="0"/>
              </a:rPr>
              <a:t>White </a:t>
            </a:r>
            <a:r>
              <a:rPr lang="en-US" sz="2400" dirty="0" smtClean="0">
                <a:solidFill>
                  <a:srgbClr val="7030A0"/>
                </a:solidFill>
                <a:latin typeface="Times New Roman" panose="02020603050405020304" pitchFamily="18" charset="0"/>
                <a:cs typeface="Times New Roman" panose="02020603050405020304" pitchFamily="18" charset="0"/>
              </a:rPr>
              <a:t>cabbage</a:t>
            </a:r>
            <a:endParaRPr lang="ar-IQ" sz="2400" dirty="0" smtClean="0">
              <a:solidFill>
                <a:srgbClr val="7030A0"/>
              </a:solidFill>
              <a:cs typeface="+mj-cs"/>
            </a:endParaRPr>
          </a:p>
          <a:p>
            <a:pPr marL="0" lvl="0" indent="0" algn="just" rtl="1">
              <a:buNone/>
            </a:pPr>
            <a:r>
              <a:rPr lang="en-US" sz="2400" i="1" dirty="0" smtClean="0">
                <a:solidFill>
                  <a:schemeClr val="accent1">
                    <a:lumMod val="75000"/>
                  </a:schemeClr>
                </a:solidFill>
                <a:latin typeface="Times New Roman" panose="02020603050405020304" pitchFamily="18" charset="0"/>
                <a:cs typeface="Times New Roman" panose="02020603050405020304" pitchFamily="18" charset="0"/>
              </a:rPr>
              <a:t>Brassica </a:t>
            </a:r>
            <a:r>
              <a:rPr lang="en-US" sz="2400" i="1" dirty="0">
                <a:solidFill>
                  <a:schemeClr val="accent1">
                    <a:lumMod val="75000"/>
                  </a:schemeClr>
                </a:solidFill>
                <a:latin typeface="Times New Roman" panose="02020603050405020304" pitchFamily="18" charset="0"/>
                <a:cs typeface="Times New Roman" panose="02020603050405020304" pitchFamily="18" charset="0"/>
              </a:rPr>
              <a:t>oleracea var. </a:t>
            </a:r>
            <a:r>
              <a:rPr lang="en-US" sz="2400" i="1" dirty="0" err="1">
                <a:solidFill>
                  <a:schemeClr val="accent1">
                    <a:lumMod val="75000"/>
                  </a:schemeClr>
                </a:solidFill>
                <a:latin typeface="Times New Roman" panose="02020603050405020304" pitchFamily="18" charset="0"/>
                <a:cs typeface="Times New Roman" panose="02020603050405020304" pitchFamily="18" charset="0"/>
              </a:rPr>
              <a:t>capitata</a:t>
            </a:r>
            <a:r>
              <a:rPr lang="en-US" sz="2400" i="1" dirty="0">
                <a:solidFill>
                  <a:schemeClr val="accent1">
                    <a:lumMod val="75000"/>
                  </a:schemeClr>
                </a:solidFill>
                <a:latin typeface="Times New Roman" panose="02020603050405020304" pitchFamily="18" charset="0"/>
                <a:cs typeface="Times New Roman" panose="02020603050405020304" pitchFamily="18" charset="0"/>
              </a:rPr>
              <a:t> forma Alba    </a:t>
            </a:r>
            <a:endParaRPr lang="ar-IQ" sz="2400" i="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rtl="1">
              <a:buNone/>
            </a:pPr>
            <a:r>
              <a:rPr lang="ar-IQ" sz="2400" dirty="0" smtClean="0">
                <a:cs typeface="+mj-cs"/>
              </a:rPr>
              <a:t>هي </a:t>
            </a:r>
            <a:r>
              <a:rPr lang="ar-IQ" sz="2400" dirty="0">
                <a:cs typeface="+mj-cs"/>
              </a:rPr>
              <a:t>اللهانة الاعتيادية التي تميل الى اللون الابيض  </a:t>
            </a:r>
            <a:endParaRPr lang="ar-IQ" sz="2400" dirty="0" smtClean="0">
              <a:cs typeface="+mj-cs"/>
            </a:endParaRPr>
          </a:p>
          <a:p>
            <a:pPr marL="0" indent="0" algn="just" rtl="1">
              <a:buNone/>
            </a:pPr>
            <a:endParaRPr lang="ar-IQ" sz="2400" dirty="0" smtClean="0">
              <a:cs typeface="+mj-cs"/>
            </a:endParaRPr>
          </a:p>
          <a:p>
            <a:pPr marL="457200" indent="-457200" algn="just" rtl="1">
              <a:buClr>
                <a:srgbClr val="FF3399"/>
              </a:buClr>
              <a:buFont typeface="+mj-lt"/>
              <a:buAutoNum type="arabicPeriod" startAt="2"/>
            </a:pPr>
            <a:r>
              <a:rPr lang="ar-IQ" sz="2400" dirty="0" smtClean="0">
                <a:solidFill>
                  <a:srgbClr val="7030A0"/>
                </a:solidFill>
                <a:cs typeface="+mj-cs"/>
              </a:rPr>
              <a:t>اللهانة </a:t>
            </a:r>
            <a:r>
              <a:rPr lang="ar-IQ" sz="2400" dirty="0">
                <a:solidFill>
                  <a:srgbClr val="7030A0"/>
                </a:solidFill>
                <a:cs typeface="+mj-cs"/>
              </a:rPr>
              <a:t>الحمراء او </a:t>
            </a:r>
            <a:r>
              <a:rPr lang="ar-IQ" sz="2400" dirty="0" smtClean="0">
                <a:solidFill>
                  <a:srgbClr val="7030A0"/>
                </a:solidFill>
                <a:cs typeface="+mj-cs"/>
              </a:rPr>
              <a:t>البنفسجية</a:t>
            </a:r>
            <a:r>
              <a:rPr lang="en-US" sz="2400" dirty="0" smtClean="0">
                <a:solidFill>
                  <a:srgbClr val="7030A0"/>
                </a:solidFill>
                <a:cs typeface="+mj-cs"/>
              </a:rPr>
              <a:t>Red cabbage </a:t>
            </a:r>
            <a:endParaRPr lang="ar-IQ" sz="2400" dirty="0" smtClean="0">
              <a:solidFill>
                <a:srgbClr val="7030A0"/>
              </a:solidFill>
              <a:cs typeface="+mj-cs"/>
            </a:endParaRPr>
          </a:p>
          <a:p>
            <a:pPr marL="0" indent="0" algn="just" rtl="1">
              <a:buNone/>
            </a:pPr>
            <a:r>
              <a:rPr lang="ar-IQ" sz="2400" dirty="0" smtClean="0">
                <a:solidFill>
                  <a:schemeClr val="accent1">
                    <a:lumMod val="75000"/>
                  </a:schemeClr>
                </a:solidFill>
                <a:cs typeface="+mj-cs"/>
              </a:rPr>
              <a:t> </a:t>
            </a:r>
            <a:r>
              <a:rPr lang="pt-BR" sz="2400" i="1" dirty="0">
                <a:solidFill>
                  <a:schemeClr val="accent1">
                    <a:lumMod val="75000"/>
                  </a:schemeClr>
                </a:solidFill>
                <a:latin typeface="Times New Roman" panose="02020603050405020304" pitchFamily="18" charset="0"/>
                <a:cs typeface="Times New Roman" panose="02020603050405020304" pitchFamily="18" charset="0"/>
              </a:rPr>
              <a:t>Brassica oleracea  var. capitata forma ruba </a:t>
            </a:r>
            <a:endParaRPr lang="ar-IQ" sz="2400" i="1"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lgn="just" rtl="1">
              <a:buNone/>
            </a:pPr>
            <a:r>
              <a:rPr lang="ar-IQ" sz="2400" dirty="0" smtClean="0">
                <a:cs typeface="+mj-cs"/>
              </a:rPr>
              <a:t>قليلة </a:t>
            </a:r>
            <a:r>
              <a:rPr lang="ar-IQ" sz="2400" dirty="0">
                <a:cs typeface="+mj-cs"/>
              </a:rPr>
              <a:t>الانتشار في العراق             </a:t>
            </a:r>
          </a:p>
          <a:p>
            <a:pPr marL="0" indent="0" algn="just" rtl="1">
              <a:buNone/>
            </a:pPr>
            <a:endParaRPr lang="ar-IQ" sz="2400" dirty="0" smtClean="0">
              <a:cs typeface="+mj-cs"/>
            </a:endParaRPr>
          </a:p>
          <a:p>
            <a:pPr marL="457200" indent="-457200" algn="just" rtl="1">
              <a:buClr>
                <a:srgbClr val="FF3399"/>
              </a:buClr>
              <a:buFont typeface="+mj-lt"/>
              <a:buAutoNum type="arabicPeriod" startAt="3"/>
            </a:pPr>
            <a:r>
              <a:rPr lang="ar-IQ" sz="2400" dirty="0" smtClean="0">
                <a:solidFill>
                  <a:srgbClr val="7030A0"/>
                </a:solidFill>
                <a:cs typeface="+mj-cs"/>
              </a:rPr>
              <a:t>اللهانة </a:t>
            </a:r>
            <a:r>
              <a:rPr lang="ar-IQ" sz="2400" dirty="0">
                <a:solidFill>
                  <a:srgbClr val="7030A0"/>
                </a:solidFill>
                <a:cs typeface="+mj-cs"/>
              </a:rPr>
              <a:t>المجعدة الاوراق </a:t>
            </a:r>
            <a:r>
              <a:rPr lang="en-US" sz="2400" dirty="0">
                <a:solidFill>
                  <a:srgbClr val="7030A0"/>
                </a:solidFill>
                <a:cs typeface="+mj-cs"/>
              </a:rPr>
              <a:t>Savoy </a:t>
            </a:r>
            <a:r>
              <a:rPr lang="en-US" sz="2400" dirty="0" smtClean="0">
                <a:solidFill>
                  <a:srgbClr val="7030A0"/>
                </a:solidFill>
                <a:cs typeface="+mj-cs"/>
              </a:rPr>
              <a:t>cabbage</a:t>
            </a:r>
            <a:endParaRPr lang="ar-IQ" sz="2400" dirty="0" smtClean="0">
              <a:solidFill>
                <a:srgbClr val="7030A0"/>
              </a:solidFill>
              <a:cs typeface="+mj-cs"/>
            </a:endParaRPr>
          </a:p>
          <a:p>
            <a:pPr marL="0" indent="0" algn="just" rtl="1">
              <a:buNone/>
            </a:pPr>
            <a:r>
              <a:rPr lang="en-US" sz="2400" i="1" dirty="0">
                <a:solidFill>
                  <a:schemeClr val="accent1">
                    <a:lumMod val="75000"/>
                  </a:schemeClr>
                </a:solidFill>
                <a:latin typeface="Times New Roman" panose="02020603050405020304" pitchFamily="18" charset="0"/>
                <a:cs typeface="Times New Roman" panose="02020603050405020304" pitchFamily="18" charset="0"/>
              </a:rPr>
              <a:t>Brassica </a:t>
            </a:r>
            <a:r>
              <a:rPr lang="en-US" sz="2400" i="1" dirty="0" err="1">
                <a:solidFill>
                  <a:schemeClr val="accent1">
                    <a:lumMod val="75000"/>
                  </a:schemeClr>
                </a:solidFill>
                <a:latin typeface="Times New Roman" panose="02020603050405020304" pitchFamily="18" charset="0"/>
                <a:cs typeface="Times New Roman" panose="02020603050405020304" pitchFamily="18" charset="0"/>
              </a:rPr>
              <a:t>oleracea</a:t>
            </a:r>
            <a:r>
              <a:rPr lang="en-US" sz="2400" i="1" dirty="0">
                <a:solidFill>
                  <a:schemeClr val="accent1">
                    <a:lumMod val="75000"/>
                  </a:schemeClr>
                </a:solidFill>
                <a:latin typeface="Times New Roman" panose="02020603050405020304" pitchFamily="18" charset="0"/>
                <a:cs typeface="Times New Roman" panose="02020603050405020304" pitchFamily="18" charset="0"/>
              </a:rPr>
              <a:t> var. </a:t>
            </a:r>
            <a:r>
              <a:rPr lang="en-US" sz="2400" i="1" dirty="0" err="1">
                <a:solidFill>
                  <a:schemeClr val="accent1">
                    <a:lumMod val="75000"/>
                  </a:schemeClr>
                </a:solidFill>
                <a:latin typeface="Times New Roman" panose="02020603050405020304" pitchFamily="18" charset="0"/>
                <a:cs typeface="Times New Roman" panose="02020603050405020304" pitchFamily="18" charset="0"/>
              </a:rPr>
              <a:t>sabauda</a:t>
            </a:r>
            <a:r>
              <a:rPr lang="en-US" sz="2400" dirty="0">
                <a:solidFill>
                  <a:schemeClr val="accent1">
                    <a:lumMod val="75000"/>
                  </a:schemeClr>
                </a:solidFill>
                <a:cs typeface="+mj-cs"/>
              </a:rPr>
              <a:t> </a:t>
            </a:r>
            <a:endParaRPr lang="ar-IQ" sz="2400" dirty="0" smtClean="0">
              <a:solidFill>
                <a:schemeClr val="accent1">
                  <a:lumMod val="75000"/>
                </a:schemeClr>
              </a:solidFill>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368058966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اللهانة</a:t>
            </a:r>
            <a:endParaRPr lang="en-US" dirty="0"/>
          </a:p>
        </p:txBody>
      </p:sp>
      <p:sp>
        <p:nvSpPr>
          <p:cNvPr id="3" name="Content Placeholder 2"/>
          <p:cNvSpPr>
            <a:spLocks noGrp="1"/>
          </p:cNvSpPr>
          <p:nvPr>
            <p:ph idx="1"/>
          </p:nvPr>
        </p:nvSpPr>
        <p:spPr/>
        <p:txBody>
          <a:bodyPr>
            <a:normAutofit/>
          </a:bodyPr>
          <a:lstStyle/>
          <a:p>
            <a:pPr marL="0" indent="0" algn="just" rtl="1">
              <a:buNone/>
            </a:pPr>
            <a:r>
              <a:rPr lang="ar-IQ" sz="2400" dirty="0">
                <a:cs typeface="+mj-cs"/>
              </a:rPr>
              <a:t> </a:t>
            </a:r>
            <a:r>
              <a:rPr lang="ar-IQ" sz="2400" dirty="0" smtClean="0">
                <a:cs typeface="+mj-cs"/>
              </a:rPr>
              <a:t>      كما </a:t>
            </a:r>
            <a:r>
              <a:rPr lang="ar-IQ" sz="2400" dirty="0">
                <a:cs typeface="+mj-cs"/>
              </a:rPr>
              <a:t>يمكن تقسيم اصناف اللهانة حسب الصفات الآتية:</a:t>
            </a:r>
          </a:p>
          <a:p>
            <a:pPr marL="457200" indent="-457200" algn="just" rtl="1">
              <a:buClr>
                <a:srgbClr val="FF3399"/>
              </a:buClr>
              <a:buFont typeface="+mj-lt"/>
              <a:buAutoNum type="arabicPeriod"/>
            </a:pPr>
            <a:r>
              <a:rPr lang="ar-IQ" sz="2400" dirty="0" smtClean="0">
                <a:cs typeface="+mj-cs"/>
              </a:rPr>
              <a:t>حسب </a:t>
            </a:r>
            <a:r>
              <a:rPr lang="ar-IQ" sz="2400" dirty="0">
                <a:cs typeface="+mj-cs"/>
              </a:rPr>
              <a:t>موعد النضج اذ توجد اصناف مبكرة واخرى متوسطة التبكير او متأخرة.</a:t>
            </a:r>
          </a:p>
          <a:p>
            <a:pPr marL="457200" indent="-457200" algn="just" rtl="1">
              <a:buClr>
                <a:srgbClr val="FF3399"/>
              </a:buClr>
              <a:buFont typeface="+mj-lt"/>
              <a:buAutoNum type="arabicPeriod"/>
            </a:pPr>
            <a:r>
              <a:rPr lang="ar-IQ" sz="2400" dirty="0" smtClean="0">
                <a:cs typeface="+mj-cs"/>
              </a:rPr>
              <a:t>حسب </a:t>
            </a:r>
            <a:r>
              <a:rPr lang="ar-IQ" sz="2400" dirty="0">
                <a:cs typeface="+mj-cs"/>
              </a:rPr>
              <a:t>حجم الرؤوس حيث توجد اصناف صغيرة واخرى متوسطة او كبيرة الحجم.</a:t>
            </a:r>
          </a:p>
          <a:p>
            <a:pPr marL="457200" indent="-457200" algn="just" rtl="1">
              <a:buClr>
                <a:srgbClr val="FF3399"/>
              </a:buClr>
              <a:buFont typeface="+mj-lt"/>
              <a:buAutoNum type="arabicPeriod"/>
            </a:pPr>
            <a:r>
              <a:rPr lang="ar-IQ" sz="2400" dirty="0" smtClean="0">
                <a:cs typeface="+mj-cs"/>
              </a:rPr>
              <a:t>حسب </a:t>
            </a:r>
            <a:r>
              <a:rPr lang="ar-IQ" sz="2400" dirty="0">
                <a:cs typeface="+mj-cs"/>
              </a:rPr>
              <a:t>شكل الرؤوس حيث توجد اصناف رؤوسها ذات شكل مستدير او بيضوي او متطاول او مخروطي.</a:t>
            </a:r>
          </a:p>
          <a:p>
            <a:pPr marL="457200" indent="-457200" algn="just" rtl="1">
              <a:buClr>
                <a:srgbClr val="FF3399"/>
              </a:buClr>
              <a:buFont typeface="+mj-lt"/>
              <a:buAutoNum type="arabicPeriod"/>
            </a:pPr>
            <a:r>
              <a:rPr lang="ar-IQ" sz="2400" dirty="0" smtClean="0">
                <a:cs typeface="+mj-cs"/>
              </a:rPr>
              <a:t>حسب </a:t>
            </a:r>
            <a:r>
              <a:rPr lang="ar-IQ" sz="2400" dirty="0">
                <a:cs typeface="+mj-cs"/>
              </a:rPr>
              <a:t>لون الاوراق وملمسها حيث توجد اصناف ذات اوراق خضراء فاتحة او غامقة او حمراء اللون, وقد يوجد اصناف ذات اوراق ملساء او مجعدة.</a:t>
            </a:r>
            <a:endParaRPr lang="en-US" sz="2400" dirty="0">
              <a:cs typeface="+mj-cs"/>
            </a:endParaRPr>
          </a:p>
        </p:txBody>
      </p:sp>
    </p:spTree>
    <p:extLst>
      <p:ext uri="{BB962C8B-B14F-4D97-AF65-F5344CB8AC3E}">
        <p14:creationId xmlns:p14="http://schemas.microsoft.com/office/powerpoint/2010/main" val="20217377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اللهانة</a:t>
            </a:r>
            <a:endParaRPr lang="en-US" dirty="0"/>
          </a:p>
        </p:txBody>
      </p:sp>
      <p:sp>
        <p:nvSpPr>
          <p:cNvPr id="3" name="Content Placeholder 2"/>
          <p:cNvSpPr>
            <a:spLocks noGrp="1"/>
          </p:cNvSpPr>
          <p:nvPr>
            <p:ph idx="1"/>
          </p:nvPr>
        </p:nvSpPr>
        <p:spPr/>
        <p:txBody>
          <a:bodyPr>
            <a:normAutofit/>
          </a:bodyPr>
          <a:lstStyle/>
          <a:p>
            <a:pPr marL="0" indent="0" algn="just" rtl="1">
              <a:buNone/>
            </a:pPr>
            <a:r>
              <a:rPr lang="en-US" sz="2400" dirty="0" smtClean="0">
                <a:cs typeface="+mj-cs"/>
              </a:rPr>
              <a:t>       </a:t>
            </a:r>
            <a:r>
              <a:rPr lang="ar-IQ" sz="2400" dirty="0" smtClean="0">
                <a:cs typeface="+mj-cs"/>
              </a:rPr>
              <a:t>يشترط </a:t>
            </a:r>
            <a:r>
              <a:rPr lang="ar-IQ" sz="2400" dirty="0">
                <a:cs typeface="+mj-cs"/>
              </a:rPr>
              <a:t>في الصنف الجيد من اللهانة ان تتوفر فيه الشروط الآتية:</a:t>
            </a:r>
          </a:p>
          <a:p>
            <a:pPr marL="457200" indent="-457200" algn="just" rtl="1">
              <a:buClr>
                <a:srgbClr val="FF3399"/>
              </a:buClr>
              <a:buFont typeface="+mj-lt"/>
              <a:buAutoNum type="arabicPeriod"/>
            </a:pPr>
            <a:r>
              <a:rPr lang="ar-IQ" sz="2400" dirty="0" smtClean="0">
                <a:cs typeface="+mj-cs"/>
              </a:rPr>
              <a:t>ان </a:t>
            </a:r>
            <a:r>
              <a:rPr lang="ar-IQ" sz="2400" dirty="0">
                <a:cs typeface="+mj-cs"/>
              </a:rPr>
              <a:t>يلائم الظروف البيئية السائدة في المنطقة.</a:t>
            </a:r>
          </a:p>
          <a:p>
            <a:pPr marL="457200" indent="-457200" algn="just" rtl="1">
              <a:buClr>
                <a:srgbClr val="FF3399"/>
              </a:buClr>
              <a:buFont typeface="+mj-lt"/>
              <a:buAutoNum type="arabicPeriod"/>
            </a:pPr>
            <a:r>
              <a:rPr lang="ar-IQ" sz="2400" dirty="0" smtClean="0">
                <a:cs typeface="+mj-cs"/>
              </a:rPr>
              <a:t>ان </a:t>
            </a:r>
            <a:r>
              <a:rPr lang="ar-IQ" sz="2400" dirty="0">
                <a:cs typeface="+mj-cs"/>
              </a:rPr>
              <a:t>يقاوم صفة الازهار المبكر</a:t>
            </a:r>
          </a:p>
          <a:p>
            <a:pPr marL="457200" indent="-457200" algn="just" rtl="1">
              <a:buClr>
                <a:srgbClr val="FF3399"/>
              </a:buClr>
              <a:buFont typeface="+mj-lt"/>
              <a:buAutoNum type="arabicPeriod"/>
            </a:pPr>
            <a:r>
              <a:rPr lang="ar-IQ" sz="2400" dirty="0" smtClean="0">
                <a:cs typeface="+mj-cs"/>
              </a:rPr>
              <a:t>ان </a:t>
            </a:r>
            <a:r>
              <a:rPr lang="ar-IQ" sz="2400" dirty="0">
                <a:cs typeface="+mj-cs"/>
              </a:rPr>
              <a:t>تكون الرؤوس صلبة ولا تنفجر بسهولة.</a:t>
            </a:r>
          </a:p>
          <a:p>
            <a:pPr marL="457200" indent="-457200" algn="just" rtl="1">
              <a:buClr>
                <a:srgbClr val="FF3399"/>
              </a:buClr>
              <a:buFont typeface="+mj-lt"/>
              <a:buAutoNum type="arabicPeriod"/>
            </a:pPr>
            <a:r>
              <a:rPr lang="ar-IQ" sz="2400" dirty="0" smtClean="0">
                <a:cs typeface="+mj-cs"/>
              </a:rPr>
              <a:t>ان </a:t>
            </a:r>
            <a:r>
              <a:rPr lang="ar-IQ" sz="2400" dirty="0">
                <a:cs typeface="+mj-cs"/>
              </a:rPr>
              <a:t>تكون  الرؤوس ذات حجم جيد</a:t>
            </a:r>
          </a:p>
          <a:p>
            <a:pPr marL="457200" indent="-457200" algn="just" rtl="1">
              <a:buClr>
                <a:srgbClr val="FF3399"/>
              </a:buClr>
              <a:buFont typeface="+mj-lt"/>
              <a:buAutoNum type="arabicPeriod"/>
            </a:pPr>
            <a:r>
              <a:rPr lang="ar-IQ" sz="2400" dirty="0" smtClean="0">
                <a:cs typeface="+mj-cs"/>
              </a:rPr>
              <a:t>ان </a:t>
            </a:r>
            <a:r>
              <a:rPr lang="ar-IQ" sz="2400" dirty="0">
                <a:cs typeface="+mj-cs"/>
              </a:rPr>
              <a:t>تكون الاوراق ذات لون اخضر وملساء وذات ساق قصير</a:t>
            </a:r>
          </a:p>
          <a:p>
            <a:pPr marL="457200" indent="-457200" algn="just" rtl="1">
              <a:buClr>
                <a:srgbClr val="FF3399"/>
              </a:buClr>
              <a:buFont typeface="+mj-lt"/>
              <a:buAutoNum type="arabicPeriod"/>
            </a:pPr>
            <a:r>
              <a:rPr lang="ar-IQ" sz="2400" dirty="0" smtClean="0">
                <a:cs typeface="+mj-cs"/>
              </a:rPr>
              <a:t>ان </a:t>
            </a:r>
            <a:r>
              <a:rPr lang="ar-IQ" sz="2400" dirty="0">
                <a:cs typeface="+mj-cs"/>
              </a:rPr>
              <a:t>تكون جميع النباتات متجانسة ولها القابلية على تكوين رؤوس جيدة عند الزراعة في الحقل</a:t>
            </a:r>
            <a:r>
              <a:rPr lang="ar-IQ" sz="2400" dirty="0" smtClean="0">
                <a:cs typeface="+mj-cs"/>
              </a:rPr>
              <a:t>........................ يتبع</a:t>
            </a:r>
            <a:endParaRPr lang="ar-IQ" sz="2400" dirty="0">
              <a:cs typeface="+mj-cs"/>
            </a:endParaRPr>
          </a:p>
          <a:p>
            <a:pPr marL="0" indent="0" algn="just" rtl="1">
              <a:buNone/>
            </a:pPr>
            <a:endParaRPr lang="en-US" sz="2400" dirty="0">
              <a:cs typeface="+mj-cs"/>
            </a:endParaRPr>
          </a:p>
        </p:txBody>
      </p:sp>
    </p:spTree>
    <p:extLst>
      <p:ext uri="{BB962C8B-B14F-4D97-AF65-F5344CB8AC3E}">
        <p14:creationId xmlns:p14="http://schemas.microsoft.com/office/powerpoint/2010/main" val="253558785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381000" y="228600"/>
            <a:ext cx="8305800" cy="6400800"/>
          </a:xfrm>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الاحتياجات الجوية </a:t>
            </a:r>
            <a:endParaRPr lang="ar-IQ" sz="2400" dirty="0" smtClean="0">
              <a:solidFill>
                <a:srgbClr val="C00000"/>
              </a:solidFill>
              <a:latin typeface="Times New Roman"/>
              <a:ea typeface="Times New Roman"/>
              <a:cs typeface="+mj-cs"/>
            </a:endParaRPr>
          </a:p>
          <a:p>
            <a:pPr lvl="0" algn="just" rtl="1">
              <a:lnSpc>
                <a:spcPct val="150000"/>
              </a:lnSpc>
              <a:spcBef>
                <a:spcPts val="0"/>
              </a:spcBef>
              <a:buFontTx/>
              <a:buChar char="-"/>
            </a:pPr>
            <a:r>
              <a:rPr lang="ar-IQ" sz="2400" dirty="0" smtClean="0">
                <a:ea typeface="Times New Roman"/>
                <a:cs typeface="+mj-cs"/>
              </a:rPr>
              <a:t>اللهانة </a:t>
            </a:r>
            <a:r>
              <a:rPr lang="ar-IQ" sz="2400" dirty="0">
                <a:ea typeface="Times New Roman"/>
                <a:cs typeface="+mj-cs"/>
              </a:rPr>
              <a:t>من محاصيل الخضر </a:t>
            </a:r>
            <a:r>
              <a:rPr lang="ar-IQ" sz="2400" dirty="0" smtClean="0">
                <a:ea typeface="Times New Roman"/>
                <a:cs typeface="+mj-cs"/>
              </a:rPr>
              <a:t>الشتوية، يلائمها </a:t>
            </a:r>
            <a:r>
              <a:rPr lang="ar-IQ" sz="2400" dirty="0">
                <a:ea typeface="Times New Roman"/>
                <a:cs typeface="+mj-cs"/>
              </a:rPr>
              <a:t>الجو المعتدل الحرارة في المرحلة الاولى من النمو ثم حرارة منخفضة ورطوبة عالية بعد ذلك, </a:t>
            </a:r>
            <a:endParaRPr lang="ar-IQ" sz="2400" dirty="0" smtClean="0">
              <a:ea typeface="Times New Roman"/>
              <a:cs typeface="+mj-cs"/>
            </a:endParaRPr>
          </a:p>
          <a:p>
            <a:pPr lvl="0" algn="just" rtl="1">
              <a:lnSpc>
                <a:spcPct val="150000"/>
              </a:lnSpc>
              <a:spcBef>
                <a:spcPts val="0"/>
              </a:spcBef>
              <a:buFontTx/>
              <a:buChar char="-"/>
            </a:pPr>
            <a:r>
              <a:rPr lang="ar-IQ" sz="2400" dirty="0" smtClean="0">
                <a:ea typeface="Times New Roman"/>
                <a:cs typeface="+mj-cs"/>
              </a:rPr>
              <a:t>افضل درجة حرارة </a:t>
            </a:r>
            <a:r>
              <a:rPr lang="ar-IQ" sz="2400" dirty="0">
                <a:ea typeface="Times New Roman"/>
                <a:cs typeface="+mj-cs"/>
              </a:rPr>
              <a:t>للنمو 15– 20م</a:t>
            </a:r>
            <a:r>
              <a:rPr lang="ar-IQ" sz="2400" dirty="0" smtClean="0">
                <a:ea typeface="Times New Roman"/>
                <a:cs typeface="+mj-cs"/>
              </a:rPr>
              <a:t>◦، واذا </a:t>
            </a:r>
            <a:r>
              <a:rPr lang="ar-IQ" sz="2400" dirty="0">
                <a:ea typeface="Times New Roman"/>
                <a:cs typeface="+mj-cs"/>
              </a:rPr>
              <a:t>تعرضت النباتات لحرارة منخفضة  تتبعها حرارة مرتفعة فان ذلك يدفع النباتات الى الازهار المبكر وتختلف الاصناف كثيرا في استجابتها لهذه الظاهرة</a:t>
            </a:r>
            <a:r>
              <a:rPr lang="ar-IQ" sz="2400" dirty="0" smtClean="0">
                <a:ea typeface="Times New Roman"/>
                <a:cs typeface="+mj-cs"/>
              </a:rPr>
              <a:t>.</a:t>
            </a:r>
          </a:p>
          <a:p>
            <a:pPr lvl="0" algn="just" rtl="1">
              <a:lnSpc>
                <a:spcPct val="150000"/>
              </a:lnSpc>
              <a:spcBef>
                <a:spcPts val="0"/>
              </a:spcBef>
              <a:buFontTx/>
              <a:buChar char="-"/>
            </a:pPr>
            <a:r>
              <a:rPr lang="ar-IQ" sz="2400" dirty="0" smtClean="0">
                <a:ea typeface="Times New Roman"/>
                <a:cs typeface="+mj-cs"/>
              </a:rPr>
              <a:t> </a:t>
            </a:r>
            <a:r>
              <a:rPr lang="ar-IQ" sz="2400" dirty="0">
                <a:ea typeface="Times New Roman"/>
                <a:cs typeface="+mj-cs"/>
              </a:rPr>
              <a:t>بصورة عامة يفضل النبات الجو المعتدل المائل الى البرودة خاصة اثناء </a:t>
            </a:r>
            <a:r>
              <a:rPr lang="ar-IQ" sz="2400" dirty="0" smtClean="0">
                <a:ea typeface="Times New Roman"/>
                <a:cs typeface="+mj-cs"/>
              </a:rPr>
              <a:t>تكون </a:t>
            </a:r>
            <a:r>
              <a:rPr lang="ar-IQ" sz="2400" dirty="0">
                <a:ea typeface="Times New Roman"/>
                <a:cs typeface="+mj-cs"/>
              </a:rPr>
              <a:t>ولف الرؤوس لان درجة الحرارة المرتفعة تؤدي الى عدم </a:t>
            </a:r>
            <a:r>
              <a:rPr lang="ar-IQ" sz="2400" dirty="0" smtClean="0">
                <a:ea typeface="Times New Roman"/>
                <a:cs typeface="+mj-cs"/>
              </a:rPr>
              <a:t>تكونها </a:t>
            </a:r>
            <a:r>
              <a:rPr lang="ar-IQ" sz="2400" dirty="0">
                <a:ea typeface="Times New Roman"/>
                <a:cs typeface="+mj-cs"/>
              </a:rPr>
              <a:t>وان تكونت فانها تكون صغيرة الحجم وليست ذات قيمة اقتصادية خاصة اذا ارتفعت درجة الحرارة عن </a:t>
            </a:r>
            <a:r>
              <a:rPr lang="ar-IQ" sz="2400" dirty="0" smtClean="0">
                <a:ea typeface="Times New Roman"/>
                <a:cs typeface="+mj-cs"/>
              </a:rPr>
              <a:t>35م</a:t>
            </a:r>
            <a:r>
              <a:rPr lang="ar-IQ" sz="2400" dirty="0">
                <a:ea typeface="Times New Roman"/>
                <a:cs typeface="+mj-cs"/>
              </a:rPr>
              <a:t>◦. </a:t>
            </a:r>
            <a:endParaRPr lang="ar-IQ" sz="2400" dirty="0" smtClean="0">
              <a:ea typeface="Times New Roman"/>
              <a:cs typeface="+mj-cs"/>
            </a:endParaRPr>
          </a:p>
        </p:txBody>
      </p:sp>
    </p:spTree>
    <p:extLst>
      <p:ext uri="{BB962C8B-B14F-4D97-AF65-F5344CB8AC3E}">
        <p14:creationId xmlns:p14="http://schemas.microsoft.com/office/powerpoint/2010/main" val="345634061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381000" y="228600"/>
            <a:ext cx="8305800" cy="6400800"/>
          </a:xfrm>
        </p:spPr>
        <p:txBody>
          <a:bodyPr>
            <a:normAutofit/>
          </a:bodyPr>
          <a:lstStyle/>
          <a:p>
            <a:pPr lvl="0" algn="just" rtl="1">
              <a:lnSpc>
                <a:spcPct val="15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الاحتياجات الجوية </a:t>
            </a:r>
            <a:endParaRPr lang="ar-IQ" sz="2400" dirty="0" smtClean="0">
              <a:solidFill>
                <a:srgbClr val="C00000"/>
              </a:solidFill>
              <a:latin typeface="Times New Roman"/>
              <a:ea typeface="Times New Roman"/>
              <a:cs typeface="+mj-cs"/>
            </a:endParaRPr>
          </a:p>
          <a:p>
            <a:pPr lvl="0" algn="just" rtl="1">
              <a:lnSpc>
                <a:spcPct val="150000"/>
              </a:lnSpc>
              <a:spcBef>
                <a:spcPts val="0"/>
              </a:spcBef>
              <a:buFontTx/>
              <a:buChar char="-"/>
            </a:pPr>
            <a:r>
              <a:rPr lang="ar-IQ" sz="2400" dirty="0" smtClean="0">
                <a:ea typeface="Times New Roman"/>
                <a:cs typeface="+mj-cs"/>
              </a:rPr>
              <a:t>من </a:t>
            </a:r>
            <a:r>
              <a:rPr lang="ar-IQ" sz="2400" dirty="0">
                <a:ea typeface="Times New Roman"/>
                <a:cs typeface="+mj-cs"/>
              </a:rPr>
              <a:t>مزايا نباتات اللهانة </a:t>
            </a:r>
            <a:r>
              <a:rPr lang="ar-IQ" sz="2400" dirty="0" smtClean="0">
                <a:ea typeface="Times New Roman"/>
                <a:cs typeface="+mj-cs"/>
              </a:rPr>
              <a:t>انها</a:t>
            </a:r>
          </a:p>
          <a:p>
            <a:pPr lvl="0" algn="just" rtl="1">
              <a:lnSpc>
                <a:spcPct val="150000"/>
              </a:lnSpc>
              <a:spcBef>
                <a:spcPts val="0"/>
              </a:spcBef>
              <a:buFontTx/>
              <a:buChar char="-"/>
            </a:pPr>
            <a:r>
              <a:rPr lang="ar-IQ" sz="2400" dirty="0" smtClean="0">
                <a:ea typeface="Times New Roman"/>
                <a:cs typeface="+mj-cs"/>
              </a:rPr>
              <a:t> </a:t>
            </a:r>
            <a:r>
              <a:rPr lang="ar-IQ" sz="2400" dirty="0">
                <a:ea typeface="Times New Roman"/>
                <a:cs typeface="+mj-cs"/>
              </a:rPr>
              <a:t>تتحمل التفاوت بين درجة حرارة الليل </a:t>
            </a:r>
            <a:r>
              <a:rPr lang="ar-IQ" sz="2400" dirty="0" smtClean="0">
                <a:ea typeface="Times New Roman"/>
                <a:cs typeface="+mj-cs"/>
              </a:rPr>
              <a:t>والنهار،</a:t>
            </a:r>
          </a:p>
          <a:p>
            <a:pPr lvl="0" algn="just" rtl="1">
              <a:lnSpc>
                <a:spcPct val="150000"/>
              </a:lnSpc>
              <a:spcBef>
                <a:spcPts val="0"/>
              </a:spcBef>
              <a:buFontTx/>
              <a:buChar char="-"/>
            </a:pPr>
            <a:r>
              <a:rPr lang="ar-IQ" sz="2400" dirty="0" smtClean="0">
                <a:ea typeface="Times New Roman"/>
                <a:cs typeface="+mj-cs"/>
              </a:rPr>
              <a:t>وتتحمل </a:t>
            </a:r>
            <a:r>
              <a:rPr lang="ar-IQ" sz="2400" dirty="0">
                <a:ea typeface="Times New Roman"/>
                <a:cs typeface="+mj-cs"/>
              </a:rPr>
              <a:t>الدرجات المنخفضة التي </a:t>
            </a:r>
            <a:r>
              <a:rPr lang="ar-IQ" sz="2400" dirty="0" smtClean="0">
                <a:ea typeface="Times New Roman"/>
                <a:cs typeface="+mj-cs"/>
              </a:rPr>
              <a:t>تصل (صفر) </a:t>
            </a:r>
            <a:r>
              <a:rPr lang="ar-IQ" sz="2400" dirty="0">
                <a:ea typeface="Times New Roman"/>
                <a:cs typeface="+mj-cs"/>
              </a:rPr>
              <a:t>الى (– </a:t>
            </a:r>
            <a:r>
              <a:rPr lang="ar-IQ" sz="2400" dirty="0" smtClean="0">
                <a:ea typeface="Times New Roman"/>
                <a:cs typeface="+mj-cs"/>
              </a:rPr>
              <a:t>5) </a:t>
            </a:r>
            <a:r>
              <a:rPr lang="ar-IQ" sz="2400" dirty="0">
                <a:ea typeface="Times New Roman"/>
                <a:cs typeface="+mj-cs"/>
              </a:rPr>
              <a:t>م◦, </a:t>
            </a:r>
            <a:endParaRPr lang="ar-IQ" sz="2400" dirty="0" smtClean="0">
              <a:ea typeface="Times New Roman"/>
              <a:cs typeface="+mj-cs"/>
            </a:endParaRPr>
          </a:p>
          <a:p>
            <a:pPr lvl="0" algn="just" rtl="1">
              <a:lnSpc>
                <a:spcPct val="150000"/>
              </a:lnSpc>
              <a:spcBef>
                <a:spcPts val="0"/>
              </a:spcBef>
              <a:buFontTx/>
              <a:buChar char="-"/>
            </a:pPr>
            <a:r>
              <a:rPr lang="ar-IQ" sz="2400" dirty="0" smtClean="0">
                <a:ea typeface="Times New Roman"/>
                <a:cs typeface="+mj-cs"/>
              </a:rPr>
              <a:t>وتنبت </a:t>
            </a:r>
            <a:r>
              <a:rPr lang="ar-IQ" sz="2400" dirty="0">
                <a:ea typeface="Times New Roman"/>
                <a:cs typeface="+mj-cs"/>
              </a:rPr>
              <a:t>البذور على درجة 20 – 30 م◦ </a:t>
            </a:r>
            <a:endParaRPr lang="ar-IQ" sz="2400" dirty="0" smtClean="0">
              <a:ea typeface="Times New Roman"/>
              <a:cs typeface="+mj-cs"/>
            </a:endParaRPr>
          </a:p>
          <a:p>
            <a:pPr lvl="0" algn="just" rtl="1">
              <a:lnSpc>
                <a:spcPct val="150000"/>
              </a:lnSpc>
              <a:spcBef>
                <a:spcPts val="0"/>
              </a:spcBef>
              <a:buFontTx/>
              <a:buChar char="-"/>
            </a:pPr>
            <a:r>
              <a:rPr lang="ar-IQ" sz="2400" dirty="0" smtClean="0">
                <a:ea typeface="Times New Roman"/>
                <a:cs typeface="+mj-cs"/>
              </a:rPr>
              <a:t>ومن </a:t>
            </a:r>
            <a:r>
              <a:rPr lang="ar-IQ" sz="2400" dirty="0">
                <a:ea typeface="Times New Roman"/>
                <a:cs typeface="+mj-cs"/>
              </a:rPr>
              <a:t>مميزاتها ايضا هو انها من النباتات التي تحتاج الى ارتباع اي انخفاض في درجات الحرارة وخاصة الاصناف الاجنبية مثل الصنف </a:t>
            </a:r>
            <a:r>
              <a:rPr lang="en-US" sz="2400" dirty="0">
                <a:solidFill>
                  <a:schemeClr val="accent1">
                    <a:lumMod val="75000"/>
                  </a:schemeClr>
                </a:solidFill>
                <a:latin typeface="Times New Roman"/>
                <a:ea typeface="Times New Roman"/>
                <a:cs typeface="+mj-cs"/>
              </a:rPr>
              <a:t>Copenhagen Market</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لكي تتجه الى تكوين الازهار واذا لم تتوفر هذه البرودة  تبقى بحالة خضرية لذلك يلاحظ ان اللهانة الاجنبية تكون ذات رؤوس ملتفة وذلك </a:t>
            </a:r>
            <a:r>
              <a:rPr lang="ar-IQ" sz="2400" dirty="0" smtClean="0">
                <a:latin typeface="Times New Roman"/>
                <a:ea typeface="Times New Roman"/>
                <a:cs typeface="+mj-cs"/>
              </a:rPr>
              <a:t>لعدم </a:t>
            </a:r>
            <a:r>
              <a:rPr lang="ar-IQ" sz="2400" dirty="0">
                <a:latin typeface="Times New Roman"/>
                <a:ea typeface="Times New Roman"/>
                <a:cs typeface="+mj-cs"/>
              </a:rPr>
              <a:t>حصول ارتباع وهذه صفة جيدة من  ناحية استخدام المجموع الخضري وغير جيدة اذا اريد انتاج البذور </a:t>
            </a:r>
            <a:r>
              <a:rPr lang="ar-IQ" sz="2400" dirty="0" smtClean="0">
                <a:latin typeface="Times New Roman"/>
                <a:ea typeface="Times New Roman"/>
                <a:cs typeface="+mj-cs"/>
              </a:rPr>
              <a:t>................... يتبع</a:t>
            </a:r>
            <a:endParaRPr lang="en-US" sz="2400" dirty="0">
              <a:cs typeface="+mj-cs"/>
            </a:endParaRPr>
          </a:p>
        </p:txBody>
      </p:sp>
    </p:spTree>
    <p:extLst>
      <p:ext uri="{BB962C8B-B14F-4D97-AF65-F5344CB8AC3E}">
        <p14:creationId xmlns:p14="http://schemas.microsoft.com/office/powerpoint/2010/main" val="412941545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TotalTime>
  <Words>3325</Words>
  <Application>Microsoft Office PowerPoint</Application>
  <PresentationFormat>On-screen Show (4:3)</PresentationFormat>
  <Paragraphs>285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vt:lpstr>
      <vt:lpstr>.</vt:lpstr>
      <vt:lpstr>.</vt:lpstr>
      <vt:lpstr>.</vt:lpstr>
      <vt:lpstr>.</vt:lpstr>
      <vt:lpstr>اللهانة</vt:lpstr>
      <vt:lpstr>اللهانة</vt:lpstr>
      <vt:lpstr>.</vt:lpstr>
      <vt:lpstr>.</vt:lpstr>
      <vt:lpstr>.</vt:lpstr>
      <vt:lpstr>.</vt:lpstr>
      <vt:lpstr>.</vt:lpstr>
      <vt:lpstr>.</vt:lpstr>
      <vt:lpstr>.</vt:lpstr>
      <vt:lpstr>.</vt:lpstr>
      <vt:lpstr>.</vt:lpstr>
      <vt:lpstr>.</vt:lpstr>
      <vt:lpstr>.</vt:lpstr>
      <vt:lpstr>.</vt:lpstr>
      <vt:lpstr>PowerPoint Presentation</vt:lpstr>
      <vt:lpstr>.</vt:lpstr>
      <vt:lpstr>.</vt:lpstr>
      <vt:lpstr>.</vt:lpstr>
      <vt:lpstr>.</vt:lpstr>
      <vt:lpstr>.</vt:lpstr>
      <vt:lpstr>.</vt:lpstr>
      <vt:lpstr>PowerPoint Presentation</vt:lpstr>
      <vt:lpstr>.</vt:lpstr>
      <vt:lpstr>.</vt:lpstr>
      <vt:lpstr>.</vt:lpstr>
      <vt:lpstr>.</vt:lpstr>
      <vt:lpstr>.</vt:lpstr>
      <vt:lpstr>PowerPoint Presentation</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47</cp:revision>
  <dcterms:created xsi:type="dcterms:W3CDTF">2006-08-16T00:00:00Z</dcterms:created>
  <dcterms:modified xsi:type="dcterms:W3CDTF">2012-06-02T20:39:37Z</dcterms:modified>
</cp:coreProperties>
</file>